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528" y="-8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915" y="462915"/>
            <a:ext cx="6857365" cy="45656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18959" y="9326244"/>
            <a:ext cx="374650" cy="3270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6873" y="1040638"/>
            <a:ext cx="3438652" cy="94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95395" y="9746310"/>
            <a:ext cx="1924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6672453"/>
            <a:ext cx="4363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Welcome</a:t>
            </a:r>
            <a:r>
              <a:rPr sz="2000" b="1" spc="-30" dirty="0">
                <a:solidFill>
                  <a:srgbClr val="C6161D"/>
                </a:solidFill>
                <a:latin typeface="Speedee"/>
                <a:cs typeface="Speedee"/>
              </a:rPr>
              <a:t> </a:t>
            </a: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to</a:t>
            </a:r>
            <a:r>
              <a:rPr sz="2000" b="1" spc="-25" dirty="0">
                <a:solidFill>
                  <a:srgbClr val="C6161D"/>
                </a:solidFill>
                <a:latin typeface="Speedee"/>
                <a:cs typeface="Speedee"/>
              </a:rPr>
              <a:t> </a:t>
            </a: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Crofton</a:t>
            </a:r>
            <a:r>
              <a:rPr sz="2000" b="1" spc="-15" dirty="0">
                <a:solidFill>
                  <a:srgbClr val="C6161D"/>
                </a:solidFill>
                <a:latin typeface="Speedee"/>
                <a:cs typeface="Speedee"/>
              </a:rPr>
              <a:t> </a:t>
            </a: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Park</a:t>
            </a:r>
            <a:r>
              <a:rPr sz="2000" b="1" spc="-35" dirty="0">
                <a:solidFill>
                  <a:srgbClr val="C6161D"/>
                </a:solidFill>
                <a:latin typeface="Speedee"/>
                <a:cs typeface="Speedee"/>
              </a:rPr>
              <a:t> </a:t>
            </a: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Restaurant</a:t>
            </a:r>
            <a:endParaRPr sz="2000">
              <a:latin typeface="Speedee"/>
              <a:cs typeface="Speed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204" y="7382255"/>
            <a:ext cx="6368415" cy="1818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5880">
              <a:lnSpc>
                <a:spcPct val="108500"/>
              </a:lnSpc>
              <a:spcBef>
                <a:spcPts val="100"/>
              </a:spcBef>
            </a:pPr>
            <a:r>
              <a:rPr sz="1200" spc="50" dirty="0">
                <a:latin typeface="Speedee"/>
                <a:cs typeface="Speedee"/>
              </a:rPr>
              <a:t>Congratulations!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It’s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Friday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9</a:t>
            </a:r>
            <a:r>
              <a:rPr sz="1200" spc="60" baseline="24305" dirty="0">
                <a:latin typeface="Speedee"/>
                <a:cs typeface="Speedee"/>
              </a:rPr>
              <a:t>th</a:t>
            </a:r>
            <a:r>
              <a:rPr sz="1200" spc="89" baseline="2430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April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and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earlier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this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week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you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were</a:t>
            </a:r>
            <a:r>
              <a:rPr sz="1200" spc="-6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appointed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Business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Manager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Crofton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Park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Restaurant.</a:t>
            </a:r>
            <a:endParaRPr sz="120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Speedee"/>
              <a:cs typeface="Speedee"/>
            </a:endParaRPr>
          </a:p>
          <a:p>
            <a:pPr marL="63500" marR="408940">
              <a:lnSpc>
                <a:spcPct val="109200"/>
              </a:lnSpc>
              <a:spcBef>
                <a:spcPts val="5"/>
              </a:spcBef>
            </a:pPr>
            <a:r>
              <a:rPr sz="1200" spc="60" dirty="0">
                <a:latin typeface="Speedee"/>
                <a:cs typeface="Speedee"/>
              </a:rPr>
              <a:t>You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have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been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given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information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pack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about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your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restaurant.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Read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through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all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 </a:t>
            </a:r>
            <a:r>
              <a:rPr sz="1200" spc="55" dirty="0">
                <a:latin typeface="Speedee"/>
                <a:cs typeface="Speedee"/>
              </a:rPr>
              <a:t>the information </a:t>
            </a:r>
            <a:r>
              <a:rPr sz="1200" spc="60" dirty="0">
                <a:latin typeface="Speedee"/>
                <a:cs typeface="Speedee"/>
              </a:rPr>
              <a:t>contained </a:t>
            </a:r>
            <a:r>
              <a:rPr sz="1200" spc="50" dirty="0">
                <a:latin typeface="Speedee"/>
                <a:cs typeface="Speedee"/>
              </a:rPr>
              <a:t>within </a:t>
            </a:r>
            <a:r>
              <a:rPr sz="1200" spc="45" dirty="0">
                <a:latin typeface="Speedee"/>
                <a:cs typeface="Speedee"/>
              </a:rPr>
              <a:t>this </a:t>
            </a:r>
            <a:r>
              <a:rPr sz="1200" spc="65" dirty="0">
                <a:latin typeface="Speedee"/>
                <a:cs typeface="Speedee"/>
              </a:rPr>
              <a:t>pack </a:t>
            </a:r>
            <a:r>
              <a:rPr sz="1200" spc="60" dirty="0">
                <a:latin typeface="Speedee"/>
                <a:cs typeface="Speedee"/>
              </a:rPr>
              <a:t>and </a:t>
            </a:r>
            <a:r>
              <a:rPr sz="1200" spc="50" dirty="0">
                <a:latin typeface="Speedee"/>
                <a:cs typeface="Speedee"/>
              </a:rPr>
              <a:t>devise </a:t>
            </a:r>
            <a:r>
              <a:rPr sz="1200" spc="60" dirty="0">
                <a:latin typeface="Speedee"/>
                <a:cs typeface="Speedee"/>
              </a:rPr>
              <a:t>an </a:t>
            </a:r>
            <a:r>
              <a:rPr sz="1200" spc="55" dirty="0">
                <a:latin typeface="Speedee"/>
                <a:cs typeface="Speedee"/>
              </a:rPr>
              <a:t>action plan </a:t>
            </a:r>
            <a:r>
              <a:rPr sz="1200" spc="40" dirty="0">
                <a:latin typeface="Speedee"/>
                <a:cs typeface="Speedee"/>
              </a:rPr>
              <a:t>in </a:t>
            </a:r>
            <a:r>
              <a:rPr sz="1200" spc="55" dirty="0">
                <a:latin typeface="Speedee"/>
                <a:cs typeface="Speedee"/>
              </a:rPr>
              <a:t>the </a:t>
            </a:r>
            <a:r>
              <a:rPr sz="1200" spc="6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area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People,</a:t>
            </a:r>
            <a:r>
              <a:rPr sz="1200" spc="4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which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will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help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to</a:t>
            </a:r>
            <a:r>
              <a:rPr sz="1200" spc="-6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guide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you</a:t>
            </a:r>
            <a:r>
              <a:rPr sz="1200" spc="-6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and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your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team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through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next</a:t>
            </a:r>
            <a:r>
              <a:rPr sz="1200" spc="-7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12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months.</a:t>
            </a:r>
            <a:endParaRPr sz="120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Speedee"/>
              <a:cs typeface="Speedee"/>
            </a:endParaRPr>
          </a:p>
          <a:p>
            <a:pPr marL="63500">
              <a:lnSpc>
                <a:spcPct val="100000"/>
              </a:lnSpc>
            </a:pPr>
            <a:r>
              <a:rPr sz="1200" spc="65" dirty="0">
                <a:latin typeface="Speedee"/>
                <a:cs typeface="Speedee"/>
              </a:rPr>
              <a:t>Once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you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have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created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your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action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plan</a:t>
            </a:r>
            <a:r>
              <a:rPr sz="1200" spc="4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you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will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then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need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to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present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it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as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team.</a:t>
            </a:r>
            <a:endParaRPr sz="1200">
              <a:latin typeface="Speedee"/>
              <a:cs typeface="Speede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360" y="2461260"/>
            <a:ext cx="5946901" cy="4018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59" y="991273"/>
            <a:ext cx="1026878" cy="104390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6873" y="1040638"/>
            <a:ext cx="3256279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Case</a:t>
            </a:r>
            <a:r>
              <a:rPr spc="-30" dirty="0"/>
              <a:t> </a:t>
            </a:r>
            <a:r>
              <a:rPr spc="-5" dirty="0"/>
              <a:t>Study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0" dirty="0">
                <a:solidFill>
                  <a:srgbClr val="000000"/>
                </a:solidFill>
                <a:latin typeface="Tahoma"/>
                <a:cs typeface="Tahoma"/>
              </a:rPr>
              <a:t>Crofton</a:t>
            </a:r>
            <a:r>
              <a:rPr sz="24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ahoma"/>
                <a:cs typeface="Tahoma"/>
              </a:rPr>
              <a:t>Park</a:t>
            </a:r>
            <a:r>
              <a:rPr sz="24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ahoma"/>
                <a:cs typeface="Tahoma"/>
              </a:rPr>
              <a:t>Restaurant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380" y="1068070"/>
            <a:ext cx="6256655" cy="7947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Speedee"/>
                <a:cs typeface="Speedee"/>
              </a:rPr>
              <a:t>Our</a:t>
            </a:r>
            <a:r>
              <a:rPr sz="2000" b="1" spc="-20" dirty="0">
                <a:solidFill>
                  <a:srgbClr val="C00000"/>
                </a:solidFill>
                <a:latin typeface="Speedee"/>
                <a:cs typeface="Speedee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Speedee"/>
                <a:cs typeface="Speedee"/>
              </a:rPr>
              <a:t>McDonald’sValues</a:t>
            </a:r>
            <a:endParaRPr sz="2000">
              <a:latin typeface="Speedee"/>
              <a:cs typeface="Speedee"/>
            </a:endParaRPr>
          </a:p>
          <a:p>
            <a:pPr marL="52069" marR="460375">
              <a:lnSpc>
                <a:spcPct val="109100"/>
              </a:lnSpc>
              <a:spcBef>
                <a:spcPts val="1490"/>
              </a:spcBef>
            </a:pPr>
            <a:r>
              <a:rPr sz="1100" spc="55" dirty="0">
                <a:latin typeface="Speedee"/>
                <a:cs typeface="Speedee"/>
              </a:rPr>
              <a:t>Our </a:t>
            </a:r>
            <a:r>
              <a:rPr sz="1100" spc="50" dirty="0">
                <a:latin typeface="Speedee"/>
                <a:cs typeface="Speedee"/>
              </a:rPr>
              <a:t>McDonald’s </a:t>
            </a:r>
            <a:r>
              <a:rPr sz="1100" spc="45" dirty="0">
                <a:latin typeface="Speedee"/>
                <a:cs typeface="Speedee"/>
              </a:rPr>
              <a:t>values </a:t>
            </a:r>
            <a:r>
              <a:rPr sz="1100" spc="55" dirty="0">
                <a:latin typeface="Speedee"/>
                <a:cs typeface="Speedee"/>
              </a:rPr>
              <a:t>show </a:t>
            </a:r>
            <a:r>
              <a:rPr sz="1100" spc="50" dirty="0">
                <a:latin typeface="Speedee"/>
                <a:cs typeface="Speedee"/>
              </a:rPr>
              <a:t>what matters </a:t>
            </a:r>
            <a:r>
              <a:rPr sz="1100" spc="60" dirty="0">
                <a:latin typeface="Speedee"/>
                <a:cs typeface="Speedee"/>
              </a:rPr>
              <a:t>most </a:t>
            </a:r>
            <a:r>
              <a:rPr sz="1100" spc="40" dirty="0">
                <a:latin typeface="Speedee"/>
                <a:cs typeface="Speedee"/>
              </a:rPr>
              <a:t>to </a:t>
            </a:r>
            <a:r>
              <a:rPr sz="1100" spc="45" dirty="0">
                <a:latin typeface="Speedee"/>
                <a:cs typeface="Speedee"/>
              </a:rPr>
              <a:t>us </a:t>
            </a:r>
            <a:r>
              <a:rPr sz="1100" spc="55" dirty="0">
                <a:latin typeface="Speedee"/>
                <a:cs typeface="Speedee"/>
              </a:rPr>
              <a:t>and </a:t>
            </a:r>
            <a:r>
              <a:rPr sz="1100" spc="50" dirty="0">
                <a:latin typeface="Speedee"/>
                <a:cs typeface="Speedee"/>
              </a:rPr>
              <a:t>they </a:t>
            </a:r>
            <a:r>
              <a:rPr sz="1100" spc="30" dirty="0">
                <a:latin typeface="Speedee"/>
                <a:cs typeface="Speedee"/>
              </a:rPr>
              <a:t>tell </a:t>
            </a:r>
            <a:r>
              <a:rPr sz="1100" spc="50" dirty="0">
                <a:latin typeface="Speedee"/>
                <a:cs typeface="Speedee"/>
              </a:rPr>
              <a:t>the world </a:t>
            </a:r>
            <a:r>
              <a:rPr sz="1100" spc="55" dirty="0">
                <a:latin typeface="Speedee"/>
                <a:cs typeface="Speedee"/>
              </a:rPr>
              <a:t>what </a:t>
            </a:r>
            <a:r>
              <a:rPr sz="1100" spc="6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McDonald’s</a:t>
            </a:r>
            <a:r>
              <a:rPr sz="1100" spc="4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stands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35" dirty="0">
                <a:latin typeface="Speedee"/>
                <a:cs typeface="Speedee"/>
              </a:rPr>
              <a:t>for.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In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2020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values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were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refreshed</a:t>
            </a:r>
            <a:r>
              <a:rPr sz="1100" spc="-1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to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make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them</a:t>
            </a:r>
            <a:r>
              <a:rPr sz="1100" spc="-1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clear,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concise </a:t>
            </a:r>
            <a:r>
              <a:rPr sz="1100" spc="-204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and </a:t>
            </a:r>
            <a:r>
              <a:rPr sz="1100" spc="40" dirty="0">
                <a:latin typeface="Speedee"/>
                <a:cs typeface="Speedee"/>
              </a:rPr>
              <a:t>reflect </a:t>
            </a:r>
            <a:r>
              <a:rPr sz="1100" spc="45" dirty="0">
                <a:latin typeface="Speedee"/>
                <a:cs typeface="Speedee"/>
              </a:rPr>
              <a:t>the </a:t>
            </a:r>
            <a:r>
              <a:rPr sz="1100" spc="50" dirty="0">
                <a:latin typeface="Speedee"/>
                <a:cs typeface="Speedee"/>
              </a:rPr>
              <a:t>world </a:t>
            </a:r>
            <a:r>
              <a:rPr sz="1100" spc="70" dirty="0">
                <a:latin typeface="Speedee"/>
                <a:cs typeface="Speedee"/>
              </a:rPr>
              <a:t>we </a:t>
            </a:r>
            <a:r>
              <a:rPr sz="1100" spc="35" dirty="0">
                <a:latin typeface="Speedee"/>
                <a:cs typeface="Speedee"/>
              </a:rPr>
              <a:t>live </a:t>
            </a:r>
            <a:r>
              <a:rPr sz="1100" spc="30" dirty="0">
                <a:latin typeface="Speedee"/>
                <a:cs typeface="Speedee"/>
              </a:rPr>
              <a:t>in. </a:t>
            </a:r>
            <a:r>
              <a:rPr sz="1100" spc="45" dirty="0">
                <a:latin typeface="Speedee"/>
                <a:cs typeface="Speedee"/>
              </a:rPr>
              <a:t>This </a:t>
            </a:r>
            <a:r>
              <a:rPr sz="1100" spc="55" dirty="0">
                <a:latin typeface="Speedee"/>
                <a:cs typeface="Speedee"/>
              </a:rPr>
              <a:t>way </a:t>
            </a:r>
            <a:r>
              <a:rPr sz="1100" spc="50" dirty="0">
                <a:latin typeface="Speedee"/>
                <a:cs typeface="Speedee"/>
              </a:rPr>
              <a:t>everyone </a:t>
            </a:r>
            <a:r>
              <a:rPr sz="1100" spc="35" dirty="0">
                <a:latin typeface="Speedee"/>
                <a:cs typeface="Speedee"/>
              </a:rPr>
              <a:t>in </a:t>
            </a:r>
            <a:r>
              <a:rPr sz="1100" spc="50" dirty="0">
                <a:latin typeface="Speedee"/>
                <a:cs typeface="Speedee"/>
              </a:rPr>
              <a:t>our </a:t>
            </a:r>
            <a:r>
              <a:rPr sz="1100" spc="55" dirty="0">
                <a:latin typeface="Speedee"/>
                <a:cs typeface="Speedee"/>
              </a:rPr>
              <a:t>McFamily can </a:t>
            </a:r>
            <a:r>
              <a:rPr sz="1100" spc="40" dirty="0">
                <a:latin typeface="Speedee"/>
                <a:cs typeface="Speedee"/>
              </a:rPr>
              <a:t>clearly </a:t>
            </a:r>
            <a:r>
              <a:rPr sz="1100" spc="4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understand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what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our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values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are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and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65" dirty="0">
                <a:latin typeface="Speedee"/>
                <a:cs typeface="Speedee"/>
              </a:rPr>
              <a:t>how</a:t>
            </a:r>
            <a:r>
              <a:rPr sz="1100" spc="-1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they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can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live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by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them.</a:t>
            </a:r>
            <a:endParaRPr sz="110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500">
              <a:latin typeface="Speedee"/>
              <a:cs typeface="Speedee"/>
            </a:endParaRPr>
          </a:p>
          <a:p>
            <a:pPr marL="1588135">
              <a:lnSpc>
                <a:spcPct val="100000"/>
              </a:lnSpc>
            </a:pPr>
            <a:r>
              <a:rPr sz="1600" b="1" spc="-5" dirty="0">
                <a:latin typeface="Speedee"/>
                <a:cs typeface="Speedee"/>
              </a:rPr>
              <a:t>Serve</a:t>
            </a:r>
            <a:endParaRPr sz="1600">
              <a:latin typeface="Speedee"/>
              <a:cs typeface="Speedee"/>
            </a:endParaRPr>
          </a:p>
          <a:p>
            <a:pPr marL="1588135" marR="5080">
              <a:lnSpc>
                <a:spcPct val="109200"/>
              </a:lnSpc>
              <a:spcBef>
                <a:spcPts val="1540"/>
              </a:spcBef>
            </a:pPr>
            <a:r>
              <a:rPr sz="1100" spc="65" dirty="0">
                <a:latin typeface="Speedee"/>
                <a:cs typeface="Speedee"/>
              </a:rPr>
              <a:t>We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want</a:t>
            </a:r>
            <a:r>
              <a:rPr sz="1100" spc="-6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to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make</a:t>
            </a:r>
            <a:r>
              <a:rPr sz="1100" spc="-6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every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interaction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at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McDonald’s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special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whether</a:t>
            </a:r>
            <a:r>
              <a:rPr sz="1100" spc="-75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you </a:t>
            </a:r>
            <a:r>
              <a:rPr sz="1100" spc="-204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are </a:t>
            </a:r>
            <a:r>
              <a:rPr sz="1100" spc="50" dirty="0">
                <a:latin typeface="Speedee"/>
                <a:cs typeface="Speedee"/>
              </a:rPr>
              <a:t>a </a:t>
            </a:r>
            <a:r>
              <a:rPr sz="1100" spc="55" dirty="0">
                <a:latin typeface="Speedee"/>
                <a:cs typeface="Speedee"/>
              </a:rPr>
              <a:t>customer </a:t>
            </a:r>
            <a:r>
              <a:rPr sz="1100" spc="45" dirty="0">
                <a:latin typeface="Speedee"/>
                <a:cs typeface="Speedee"/>
              </a:rPr>
              <a:t>or part </a:t>
            </a:r>
            <a:r>
              <a:rPr sz="1100" spc="40" dirty="0">
                <a:latin typeface="Speedee"/>
                <a:cs typeface="Speedee"/>
              </a:rPr>
              <a:t>of </a:t>
            </a:r>
            <a:r>
              <a:rPr sz="1100" spc="45" dirty="0">
                <a:latin typeface="Speedee"/>
                <a:cs typeface="Speedee"/>
              </a:rPr>
              <a:t>the </a:t>
            </a:r>
            <a:r>
              <a:rPr sz="1100" spc="50" dirty="0">
                <a:latin typeface="Speedee"/>
                <a:cs typeface="Speedee"/>
              </a:rPr>
              <a:t>McFamily. Your </a:t>
            </a:r>
            <a:r>
              <a:rPr sz="1100" spc="45" dirty="0">
                <a:latin typeface="Speedee"/>
                <a:cs typeface="Speedee"/>
              </a:rPr>
              <a:t>safety </a:t>
            </a:r>
            <a:r>
              <a:rPr sz="1100" spc="55" dirty="0">
                <a:latin typeface="Speedee"/>
                <a:cs typeface="Speedee"/>
              </a:rPr>
              <a:t>and </a:t>
            </a:r>
            <a:r>
              <a:rPr sz="1100" spc="50" dirty="0">
                <a:latin typeface="Speedee"/>
                <a:cs typeface="Speedee"/>
              </a:rPr>
              <a:t>wellbeing </a:t>
            </a:r>
            <a:r>
              <a:rPr sz="1100" spc="40" dirty="0">
                <a:latin typeface="Speedee"/>
                <a:cs typeface="Speedee"/>
              </a:rPr>
              <a:t>is </a:t>
            </a:r>
            <a:r>
              <a:rPr sz="1100" spc="4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our</a:t>
            </a:r>
            <a:r>
              <a:rPr sz="1100" spc="1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top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35" dirty="0">
                <a:latin typeface="Speedee"/>
                <a:cs typeface="Speedee"/>
              </a:rPr>
              <a:t>priority.</a:t>
            </a:r>
            <a:endParaRPr sz="1100">
              <a:latin typeface="Speedee"/>
              <a:cs typeface="Speedee"/>
            </a:endParaRPr>
          </a:p>
          <a:p>
            <a:pPr>
              <a:lnSpc>
                <a:spcPct val="100000"/>
              </a:lnSpc>
            </a:pPr>
            <a:endParaRPr sz="1400">
              <a:latin typeface="Speedee"/>
              <a:cs typeface="Speedee"/>
            </a:endParaRPr>
          </a:p>
          <a:p>
            <a:pPr marL="1577340">
              <a:lnSpc>
                <a:spcPct val="100000"/>
              </a:lnSpc>
              <a:spcBef>
                <a:spcPts val="1050"/>
              </a:spcBef>
            </a:pPr>
            <a:r>
              <a:rPr sz="1600" b="1" spc="-5" dirty="0">
                <a:latin typeface="Speedee"/>
                <a:cs typeface="Speedee"/>
              </a:rPr>
              <a:t>Inclusion</a:t>
            </a:r>
            <a:endParaRPr sz="1600">
              <a:latin typeface="Speedee"/>
              <a:cs typeface="Speedee"/>
            </a:endParaRPr>
          </a:p>
          <a:p>
            <a:pPr marL="1577340" marR="414655" algn="just">
              <a:lnSpc>
                <a:spcPct val="109100"/>
              </a:lnSpc>
              <a:spcBef>
                <a:spcPts val="1545"/>
              </a:spcBef>
            </a:pPr>
            <a:r>
              <a:rPr sz="1100" spc="40" dirty="0">
                <a:latin typeface="Speedee"/>
                <a:cs typeface="Speedee"/>
              </a:rPr>
              <a:t>Inclusion</a:t>
            </a:r>
            <a:r>
              <a:rPr sz="1100" spc="-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is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about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coming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to</a:t>
            </a:r>
            <a:r>
              <a:rPr sz="1100" spc="-1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work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and</a:t>
            </a:r>
            <a:r>
              <a:rPr sz="1100" spc="-1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being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yourself.</a:t>
            </a:r>
            <a:r>
              <a:rPr sz="1100" spc="-15" dirty="0">
                <a:latin typeface="Speedee"/>
                <a:cs typeface="Speedee"/>
              </a:rPr>
              <a:t> </a:t>
            </a:r>
            <a:r>
              <a:rPr sz="1100" spc="30" dirty="0">
                <a:latin typeface="Speedee"/>
                <a:cs typeface="Speedee"/>
              </a:rPr>
              <a:t>It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is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about </a:t>
            </a:r>
            <a:r>
              <a:rPr sz="1100" spc="-21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knowing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everyone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has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same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opportunities.</a:t>
            </a:r>
            <a:r>
              <a:rPr sz="1100" spc="65" dirty="0">
                <a:latin typeface="Speedee"/>
                <a:cs typeface="Speedee"/>
              </a:rPr>
              <a:t> </a:t>
            </a:r>
            <a:r>
              <a:rPr sz="1100" spc="70" dirty="0">
                <a:latin typeface="Speedee"/>
                <a:cs typeface="Speedee"/>
              </a:rPr>
              <a:t>We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want</a:t>
            </a:r>
            <a:r>
              <a:rPr sz="1100" spc="30" dirty="0">
                <a:latin typeface="Speedee"/>
                <a:cs typeface="Speedee"/>
              </a:rPr>
              <a:t> all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our </a:t>
            </a:r>
            <a:r>
              <a:rPr sz="1100" spc="-21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people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to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feel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as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though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they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belong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to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McDonald’s.</a:t>
            </a:r>
            <a:endParaRPr sz="1100">
              <a:latin typeface="Speedee"/>
              <a:cs typeface="Speedee"/>
            </a:endParaRPr>
          </a:p>
          <a:p>
            <a:pPr>
              <a:lnSpc>
                <a:spcPct val="100000"/>
              </a:lnSpc>
            </a:pPr>
            <a:endParaRPr sz="1400">
              <a:latin typeface="Speedee"/>
              <a:cs typeface="Speedee"/>
            </a:endParaRPr>
          </a:p>
          <a:p>
            <a:pPr marL="1576070">
              <a:lnSpc>
                <a:spcPct val="100000"/>
              </a:lnSpc>
              <a:spcBef>
                <a:spcPts val="1135"/>
              </a:spcBef>
            </a:pPr>
            <a:r>
              <a:rPr sz="1600" b="1" spc="30" dirty="0">
                <a:latin typeface="Speedee"/>
                <a:cs typeface="Speedee"/>
              </a:rPr>
              <a:t>Integrity</a:t>
            </a:r>
            <a:endParaRPr sz="1600">
              <a:latin typeface="Speedee"/>
              <a:cs typeface="Speedee"/>
            </a:endParaRPr>
          </a:p>
          <a:p>
            <a:pPr marL="1576070" marR="476250" algn="just">
              <a:lnSpc>
                <a:spcPct val="108200"/>
              </a:lnSpc>
              <a:spcBef>
                <a:spcPts val="1555"/>
              </a:spcBef>
            </a:pPr>
            <a:r>
              <a:rPr sz="1100" spc="50" dirty="0">
                <a:latin typeface="Speedee"/>
                <a:cs typeface="Speedee"/>
              </a:rPr>
              <a:t>At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McDonald’s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65" dirty="0">
                <a:latin typeface="Speedee"/>
                <a:cs typeface="Speedee"/>
              </a:rPr>
              <a:t>we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do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the</a:t>
            </a:r>
            <a:r>
              <a:rPr sz="1100" spc="-6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right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things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by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our</a:t>
            </a:r>
            <a:r>
              <a:rPr sz="1100" spc="-5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people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and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society. </a:t>
            </a:r>
            <a:r>
              <a:rPr sz="1100" spc="-210" dirty="0">
                <a:latin typeface="Speedee"/>
                <a:cs typeface="Speedee"/>
              </a:rPr>
              <a:t> </a:t>
            </a:r>
            <a:r>
              <a:rPr sz="1100" spc="30" dirty="0">
                <a:latin typeface="Speedee"/>
                <a:cs typeface="Speedee"/>
              </a:rPr>
              <a:t>It’s</a:t>
            </a:r>
            <a:r>
              <a:rPr sz="1100" spc="-5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our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priority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to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keep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you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and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our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customers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safe.</a:t>
            </a:r>
            <a:endParaRPr sz="1100">
              <a:latin typeface="Speedee"/>
              <a:cs typeface="Speedee"/>
            </a:endParaRPr>
          </a:p>
          <a:p>
            <a:pPr>
              <a:lnSpc>
                <a:spcPct val="100000"/>
              </a:lnSpc>
            </a:pPr>
            <a:endParaRPr sz="1400">
              <a:latin typeface="Speedee"/>
              <a:cs typeface="Speedee"/>
            </a:endParaRPr>
          </a:p>
          <a:p>
            <a:pPr marL="1543685">
              <a:lnSpc>
                <a:spcPct val="100000"/>
              </a:lnSpc>
              <a:spcBef>
                <a:spcPts val="1000"/>
              </a:spcBef>
            </a:pPr>
            <a:r>
              <a:rPr sz="1600" b="1" spc="-5" dirty="0">
                <a:latin typeface="Speedee"/>
                <a:cs typeface="Speedee"/>
              </a:rPr>
              <a:t>Community</a:t>
            </a:r>
            <a:endParaRPr sz="1600">
              <a:latin typeface="Speedee"/>
              <a:cs typeface="Speedee"/>
            </a:endParaRPr>
          </a:p>
          <a:p>
            <a:pPr marL="1543685" marR="266700">
              <a:lnSpc>
                <a:spcPct val="109100"/>
              </a:lnSpc>
              <a:spcBef>
                <a:spcPts val="1535"/>
              </a:spcBef>
            </a:pPr>
            <a:r>
              <a:rPr sz="1100" spc="55" dirty="0">
                <a:latin typeface="Speedee"/>
                <a:cs typeface="Speedee"/>
              </a:rPr>
              <a:t>Our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McFamily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35" dirty="0">
                <a:latin typeface="Speedee"/>
                <a:cs typeface="Speedee"/>
              </a:rPr>
              <a:t>is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huge</a:t>
            </a:r>
            <a:r>
              <a:rPr sz="1100" spc="3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and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70" dirty="0">
                <a:latin typeface="Speedee"/>
                <a:cs typeface="Speedee"/>
              </a:rPr>
              <a:t>we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have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</a:t>
            </a:r>
            <a:r>
              <a:rPr sz="1100" spc="7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responsibility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to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give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back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to </a:t>
            </a:r>
            <a:r>
              <a:rPr sz="1100" spc="-204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communities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70" dirty="0">
                <a:latin typeface="Speedee"/>
                <a:cs typeface="Speedee"/>
              </a:rPr>
              <a:t>we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work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35" dirty="0">
                <a:latin typeface="Speedee"/>
                <a:cs typeface="Speedee"/>
              </a:rPr>
              <a:t>in.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65" dirty="0">
                <a:latin typeface="Speedee"/>
                <a:cs typeface="Speedee"/>
              </a:rPr>
              <a:t>We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want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our</a:t>
            </a:r>
            <a:r>
              <a:rPr sz="1100" spc="-5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customers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to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feel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good </a:t>
            </a:r>
            <a:r>
              <a:rPr sz="1100" spc="6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about our </a:t>
            </a:r>
            <a:r>
              <a:rPr sz="1100" spc="40" dirty="0">
                <a:latin typeface="Speedee"/>
                <a:cs typeface="Speedee"/>
              </a:rPr>
              <a:t>food, </a:t>
            </a:r>
            <a:r>
              <a:rPr sz="1100" spc="50" dirty="0">
                <a:latin typeface="Speedee"/>
                <a:cs typeface="Speedee"/>
              </a:rPr>
              <a:t>our </a:t>
            </a:r>
            <a:r>
              <a:rPr sz="1100" spc="60" dirty="0">
                <a:latin typeface="Speedee"/>
                <a:cs typeface="Speedee"/>
              </a:rPr>
              <a:t>company </a:t>
            </a:r>
            <a:r>
              <a:rPr sz="1100" spc="55" dirty="0">
                <a:latin typeface="Speedee"/>
                <a:cs typeface="Speedee"/>
              </a:rPr>
              <a:t>and </a:t>
            </a:r>
            <a:r>
              <a:rPr sz="1100" spc="45" dirty="0">
                <a:latin typeface="Speedee"/>
                <a:cs typeface="Speedee"/>
              </a:rPr>
              <a:t>the </a:t>
            </a:r>
            <a:r>
              <a:rPr sz="1100" spc="55" dirty="0">
                <a:latin typeface="Speedee"/>
                <a:cs typeface="Speedee"/>
              </a:rPr>
              <a:t>impact </a:t>
            </a:r>
            <a:r>
              <a:rPr sz="1100" spc="65" dirty="0">
                <a:latin typeface="Speedee"/>
                <a:cs typeface="Speedee"/>
              </a:rPr>
              <a:t>we </a:t>
            </a:r>
            <a:r>
              <a:rPr sz="1100" spc="50" dirty="0">
                <a:latin typeface="Speedee"/>
                <a:cs typeface="Speedee"/>
              </a:rPr>
              <a:t>have on </a:t>
            </a:r>
            <a:r>
              <a:rPr sz="1100" spc="40" dirty="0">
                <a:latin typeface="Speedee"/>
                <a:cs typeface="Speedee"/>
              </a:rPr>
              <a:t>their </a:t>
            </a:r>
            <a:r>
              <a:rPr sz="1100" spc="4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community.</a:t>
            </a:r>
            <a:endParaRPr sz="1100">
              <a:latin typeface="Speedee"/>
              <a:cs typeface="Speedee"/>
            </a:endParaRPr>
          </a:p>
          <a:p>
            <a:pPr>
              <a:lnSpc>
                <a:spcPct val="100000"/>
              </a:lnSpc>
            </a:pPr>
            <a:endParaRPr sz="1400">
              <a:latin typeface="Speedee"/>
              <a:cs typeface="Speedee"/>
            </a:endParaRPr>
          </a:p>
          <a:p>
            <a:pPr marL="1543685">
              <a:lnSpc>
                <a:spcPct val="100000"/>
              </a:lnSpc>
              <a:spcBef>
                <a:spcPts val="1145"/>
              </a:spcBef>
            </a:pPr>
            <a:r>
              <a:rPr sz="1600" b="1" spc="-5" dirty="0">
                <a:latin typeface="Speedee"/>
                <a:cs typeface="Speedee"/>
              </a:rPr>
              <a:t>Family</a:t>
            </a:r>
            <a:endParaRPr sz="1600">
              <a:latin typeface="Speedee"/>
              <a:cs typeface="Speedee"/>
            </a:endParaRPr>
          </a:p>
          <a:p>
            <a:pPr marL="1543685" marR="398145" algn="just">
              <a:lnSpc>
                <a:spcPct val="109100"/>
              </a:lnSpc>
              <a:spcBef>
                <a:spcPts val="1545"/>
              </a:spcBef>
            </a:pPr>
            <a:r>
              <a:rPr sz="1100" spc="50" dirty="0">
                <a:latin typeface="Speedee"/>
                <a:cs typeface="Speedee"/>
              </a:rPr>
              <a:t>At</a:t>
            </a:r>
            <a:r>
              <a:rPr sz="1100" spc="-7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McDonald’s</a:t>
            </a:r>
            <a:r>
              <a:rPr sz="1100" spc="-70" dirty="0">
                <a:latin typeface="Speedee"/>
                <a:cs typeface="Speedee"/>
              </a:rPr>
              <a:t> </a:t>
            </a:r>
            <a:r>
              <a:rPr sz="1100" spc="85" dirty="0">
                <a:latin typeface="Speedee"/>
                <a:cs typeface="Speedee"/>
              </a:rPr>
              <a:t>wework</a:t>
            </a:r>
            <a:r>
              <a:rPr sz="1100" spc="-6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better</a:t>
            </a:r>
            <a:r>
              <a:rPr sz="1100" spc="-7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together.</a:t>
            </a:r>
            <a:r>
              <a:rPr sz="1100" spc="-5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Our</a:t>
            </a:r>
            <a:r>
              <a:rPr sz="1100" spc="-7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McFamily</a:t>
            </a:r>
            <a:r>
              <a:rPr sz="1100" spc="-55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isall</a:t>
            </a:r>
            <a:r>
              <a:rPr sz="1100" spc="-7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about </a:t>
            </a:r>
            <a:r>
              <a:rPr sz="1100" spc="-204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wo</a:t>
            </a:r>
            <a:r>
              <a:rPr sz="1100" spc="40" dirty="0">
                <a:latin typeface="Speedee"/>
                <a:cs typeface="Speedee"/>
              </a:rPr>
              <a:t>r</a:t>
            </a:r>
            <a:r>
              <a:rPr sz="1100" spc="35" dirty="0">
                <a:latin typeface="Speedee"/>
                <a:cs typeface="Speedee"/>
              </a:rPr>
              <a:t>ki</a:t>
            </a:r>
            <a:r>
              <a:rPr sz="1100" spc="60" dirty="0">
                <a:latin typeface="Speedee"/>
                <a:cs typeface="Speedee"/>
              </a:rPr>
              <a:t>n</a:t>
            </a:r>
            <a:r>
              <a:rPr sz="1100" spc="55" dirty="0">
                <a:latin typeface="Speedee"/>
                <a:cs typeface="Speedee"/>
              </a:rPr>
              <a:t>g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with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ev</a:t>
            </a:r>
            <a:r>
              <a:rPr sz="1100" spc="40" dirty="0">
                <a:latin typeface="Speedee"/>
                <a:cs typeface="Speedee"/>
              </a:rPr>
              <a:t>er</a:t>
            </a:r>
            <a:r>
              <a:rPr sz="1100" spc="60" dirty="0">
                <a:latin typeface="Speedee"/>
                <a:cs typeface="Speedee"/>
              </a:rPr>
              <a:t>y</a:t>
            </a:r>
            <a:r>
              <a:rPr sz="1100" spc="50" dirty="0">
                <a:latin typeface="Speedee"/>
                <a:cs typeface="Speedee"/>
              </a:rPr>
              <a:t>o</a:t>
            </a:r>
            <a:r>
              <a:rPr sz="1100" spc="60" dirty="0">
                <a:latin typeface="Speedee"/>
                <a:cs typeface="Speedee"/>
              </a:rPr>
              <a:t>n</a:t>
            </a:r>
            <a:r>
              <a:rPr sz="1100" spc="50" dirty="0">
                <a:latin typeface="Speedee"/>
                <a:cs typeface="Speedee"/>
              </a:rPr>
              <a:t>e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20" dirty="0">
                <a:latin typeface="Speedee"/>
                <a:cs typeface="Speedee"/>
              </a:rPr>
              <a:t>i</a:t>
            </a:r>
            <a:r>
              <a:rPr sz="1100" spc="65" dirty="0">
                <a:latin typeface="Speedee"/>
                <a:cs typeface="Speedee"/>
              </a:rPr>
              <a:t>n</a:t>
            </a:r>
            <a:r>
              <a:rPr sz="1100" spc="50" dirty="0">
                <a:latin typeface="Speedee"/>
                <a:cs typeface="Speedee"/>
              </a:rPr>
              <a:t>vo</a:t>
            </a:r>
            <a:r>
              <a:rPr sz="1100" spc="30" dirty="0">
                <a:latin typeface="Speedee"/>
                <a:cs typeface="Speedee"/>
              </a:rPr>
              <a:t>l</a:t>
            </a:r>
            <a:r>
              <a:rPr sz="1100" spc="45" dirty="0">
                <a:latin typeface="Speedee"/>
                <a:cs typeface="Speedee"/>
              </a:rPr>
              <a:t>v</a:t>
            </a:r>
            <a:r>
              <a:rPr sz="1100" spc="60" dirty="0">
                <a:latin typeface="Speedee"/>
                <a:cs typeface="Speedee"/>
              </a:rPr>
              <a:t>e</a:t>
            </a:r>
            <a:r>
              <a:rPr sz="1100" spc="55" dirty="0">
                <a:latin typeface="Speedee"/>
                <a:cs typeface="Speedee"/>
              </a:rPr>
              <a:t>d</a:t>
            </a:r>
            <a:r>
              <a:rPr sz="1100" spc="-60" dirty="0">
                <a:latin typeface="Speedee"/>
                <a:cs typeface="Speedee"/>
              </a:rPr>
              <a:t> </a:t>
            </a:r>
            <a:r>
              <a:rPr sz="1100" spc="35" dirty="0">
                <a:latin typeface="Speedee"/>
                <a:cs typeface="Speedee"/>
              </a:rPr>
              <a:t>in</a:t>
            </a:r>
            <a:r>
              <a:rPr sz="1100" spc="-60" dirty="0">
                <a:latin typeface="Speedee"/>
                <a:cs typeface="Speedee"/>
              </a:rPr>
              <a:t> </a:t>
            </a:r>
            <a:r>
              <a:rPr sz="1100" spc="35" dirty="0">
                <a:latin typeface="Speedee"/>
                <a:cs typeface="Speedee"/>
              </a:rPr>
              <a:t>r</a:t>
            </a:r>
            <a:r>
              <a:rPr sz="1100" spc="50" dirty="0">
                <a:latin typeface="Speedee"/>
                <a:cs typeface="Speedee"/>
              </a:rPr>
              <a:t>un</a:t>
            </a:r>
            <a:r>
              <a:rPr sz="1100" spc="60" dirty="0">
                <a:latin typeface="Speedee"/>
                <a:cs typeface="Speedee"/>
              </a:rPr>
              <a:t>n</a:t>
            </a:r>
            <a:r>
              <a:rPr sz="1100" spc="20" dirty="0">
                <a:latin typeface="Speedee"/>
                <a:cs typeface="Speedee"/>
              </a:rPr>
              <a:t>i</a:t>
            </a:r>
            <a:r>
              <a:rPr sz="1100" spc="75" dirty="0">
                <a:latin typeface="Speedee"/>
                <a:cs typeface="Speedee"/>
              </a:rPr>
              <a:t>n</a:t>
            </a:r>
            <a:r>
              <a:rPr sz="1100" spc="55" dirty="0">
                <a:latin typeface="Speedee"/>
                <a:cs typeface="Speedee"/>
              </a:rPr>
              <a:t>g</a:t>
            </a:r>
            <a:r>
              <a:rPr sz="1100" spc="-6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</a:t>
            </a:r>
            <a:r>
              <a:rPr sz="1100" spc="-60" dirty="0">
                <a:latin typeface="Speedee"/>
                <a:cs typeface="Speedee"/>
              </a:rPr>
              <a:t> </a:t>
            </a:r>
            <a:r>
              <a:rPr sz="1100" spc="35" dirty="0">
                <a:latin typeface="Speedee"/>
                <a:cs typeface="Speedee"/>
              </a:rPr>
              <a:t>r</a:t>
            </a:r>
            <a:r>
              <a:rPr sz="1100" spc="65" dirty="0">
                <a:latin typeface="Speedee"/>
                <a:cs typeface="Speedee"/>
              </a:rPr>
              <a:t>e</a:t>
            </a:r>
            <a:r>
              <a:rPr sz="1100" spc="40" dirty="0">
                <a:latin typeface="Speedee"/>
                <a:cs typeface="Speedee"/>
              </a:rPr>
              <a:t>st</a:t>
            </a:r>
            <a:r>
              <a:rPr sz="1100" spc="70" dirty="0">
                <a:latin typeface="Speedee"/>
                <a:cs typeface="Speedee"/>
              </a:rPr>
              <a:t>a</a:t>
            </a:r>
            <a:r>
              <a:rPr sz="1100" spc="45" dirty="0">
                <a:latin typeface="Speedee"/>
                <a:cs typeface="Speedee"/>
              </a:rPr>
              <a:t>ura</a:t>
            </a:r>
            <a:r>
              <a:rPr sz="1100" spc="75" dirty="0">
                <a:latin typeface="Speedee"/>
                <a:cs typeface="Speedee"/>
              </a:rPr>
              <a:t>n</a:t>
            </a:r>
            <a:r>
              <a:rPr sz="1100" spc="30" dirty="0">
                <a:latin typeface="Speedee"/>
                <a:cs typeface="Speedee"/>
              </a:rPr>
              <a:t>t</a:t>
            </a:r>
            <a:r>
              <a:rPr sz="1100" spc="-55" dirty="0">
                <a:latin typeface="Speedee"/>
                <a:cs typeface="Speedee"/>
              </a:rPr>
              <a:t> </a:t>
            </a:r>
            <a:r>
              <a:rPr sz="1100" spc="35" dirty="0">
                <a:latin typeface="Speedee"/>
                <a:cs typeface="Speedee"/>
              </a:rPr>
              <a:t>f</a:t>
            </a:r>
            <a:r>
              <a:rPr sz="1100" spc="30" dirty="0">
                <a:latin typeface="Speedee"/>
                <a:cs typeface="Speedee"/>
              </a:rPr>
              <a:t>r</a:t>
            </a:r>
            <a:r>
              <a:rPr sz="1100" spc="60" dirty="0">
                <a:latin typeface="Speedee"/>
                <a:cs typeface="Speedee"/>
              </a:rPr>
              <a:t>o</a:t>
            </a:r>
            <a:r>
              <a:rPr sz="1100" spc="85" dirty="0">
                <a:latin typeface="Speedee"/>
                <a:cs typeface="Speedee"/>
              </a:rPr>
              <a:t>m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o</a:t>
            </a:r>
            <a:r>
              <a:rPr sz="1100" spc="30" dirty="0">
                <a:latin typeface="Speedee"/>
                <a:cs typeface="Speedee"/>
              </a:rPr>
              <a:t>ur  </a:t>
            </a:r>
            <a:r>
              <a:rPr sz="1100" spc="50" dirty="0">
                <a:latin typeface="Speedee"/>
                <a:cs typeface="Speedee"/>
              </a:rPr>
              <a:t>crew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to</a:t>
            </a:r>
            <a:r>
              <a:rPr sz="1100" spc="-65" dirty="0">
                <a:latin typeface="Speedee"/>
                <a:cs typeface="Speedee"/>
              </a:rPr>
              <a:t> </a:t>
            </a:r>
            <a:r>
              <a:rPr sz="1100" spc="30" dirty="0">
                <a:latin typeface="Speedee"/>
                <a:cs typeface="Speedee"/>
              </a:rPr>
              <a:t>all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of</a:t>
            </a:r>
            <a:r>
              <a:rPr sz="1100" spc="-6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our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suppliers.</a:t>
            </a:r>
            <a:endParaRPr sz="1100">
              <a:latin typeface="Speedee"/>
              <a:cs typeface="Speede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925" y="2707271"/>
            <a:ext cx="901064" cy="7419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155" y="3953002"/>
            <a:ext cx="834085" cy="9436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8394" y="5231879"/>
            <a:ext cx="753109" cy="10203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5380" y="6527165"/>
            <a:ext cx="791133" cy="9277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3950" y="8052714"/>
            <a:ext cx="762635" cy="94805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67485"/>
            <a:ext cx="2524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Restaurant</a:t>
            </a:r>
            <a:r>
              <a:rPr sz="2000" b="1" spc="-80" dirty="0">
                <a:solidFill>
                  <a:srgbClr val="C6161D"/>
                </a:solidFill>
                <a:latin typeface="Speedee"/>
                <a:cs typeface="Speedee"/>
              </a:rPr>
              <a:t> </a:t>
            </a: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Overview</a:t>
            </a:r>
            <a:endParaRPr sz="2000">
              <a:latin typeface="Speedee"/>
              <a:cs typeface="Speed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345048"/>
            <a:ext cx="5970270" cy="30892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C00000"/>
                </a:solidFill>
                <a:latin typeface="Speedee"/>
                <a:cs typeface="Speedee"/>
              </a:rPr>
              <a:t>General</a:t>
            </a:r>
            <a:r>
              <a:rPr sz="1200" b="1" spc="-10" dirty="0">
                <a:solidFill>
                  <a:srgbClr val="C00000"/>
                </a:solidFill>
                <a:latin typeface="Speedee"/>
                <a:cs typeface="Speedee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Speedee"/>
                <a:cs typeface="Speedee"/>
              </a:rPr>
              <a:t>Overview </a:t>
            </a:r>
            <a:r>
              <a:rPr sz="1200" b="1" dirty="0">
                <a:latin typeface="Speedee"/>
                <a:cs typeface="Speedee"/>
              </a:rPr>
              <a:t>-</a:t>
            </a:r>
            <a:endParaRPr sz="1200">
              <a:latin typeface="Speedee"/>
              <a:cs typeface="Speedee"/>
            </a:endParaRPr>
          </a:p>
          <a:p>
            <a:pPr marL="32956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sz="1200" spc="60" dirty="0">
                <a:latin typeface="Speedee"/>
                <a:cs typeface="Speedee"/>
              </a:rPr>
              <a:t>Annual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sales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4.25</a:t>
            </a:r>
            <a:r>
              <a:rPr sz="1200" spc="-1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million</a:t>
            </a:r>
            <a:endParaRPr sz="1200">
              <a:latin typeface="Speedee"/>
              <a:cs typeface="Speedee"/>
            </a:endParaRPr>
          </a:p>
          <a:p>
            <a:pPr marL="329565" indent="-229235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sz="1200" spc="50" dirty="0">
                <a:latin typeface="Speedee"/>
                <a:cs typeface="Speedee"/>
              </a:rPr>
              <a:t>Drive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thru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with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children’s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play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area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and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200-seat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dining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area</a:t>
            </a:r>
            <a:endParaRPr sz="1200">
              <a:latin typeface="Speedee"/>
              <a:cs typeface="Speedee"/>
            </a:endParaRPr>
          </a:p>
          <a:p>
            <a:pPr marL="329565" indent="-229235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sz="1200" spc="70" dirty="0">
                <a:latin typeface="Speedee"/>
                <a:cs typeface="Speedee"/>
              </a:rPr>
              <a:t>Two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story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with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small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crew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room</a:t>
            </a:r>
            <a:endParaRPr sz="1200">
              <a:latin typeface="Speedee"/>
              <a:cs typeface="Speedee"/>
            </a:endParaRPr>
          </a:p>
          <a:p>
            <a:pPr marL="329565" marR="806450" indent="-228600">
              <a:lnSpc>
                <a:spcPct val="108300"/>
              </a:lnSpc>
              <a:spcBef>
                <a:spcPts val="50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sz="1200" spc="45" dirty="0">
                <a:latin typeface="Speedee"/>
                <a:cs typeface="Speedee"/>
              </a:rPr>
              <a:t>Profit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and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loss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(P&amp;L)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has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improved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0.75%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vs.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last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year,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however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it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is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currently</a:t>
            </a:r>
            <a:r>
              <a:rPr sz="1200" spc="-6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off</a:t>
            </a:r>
            <a:r>
              <a:rPr sz="1200" spc="4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target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by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over1%</a:t>
            </a:r>
            <a:endParaRPr sz="1200">
              <a:latin typeface="Speedee"/>
              <a:cs typeface="Speedee"/>
            </a:endParaRPr>
          </a:p>
          <a:p>
            <a:pPr marL="329565" indent="-229235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sz="1200" spc="55" dirty="0">
                <a:latin typeface="Speedee"/>
                <a:cs typeface="Speedee"/>
              </a:rPr>
              <a:t>Sales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have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been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strong,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with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80" dirty="0">
                <a:latin typeface="Speedee"/>
                <a:cs typeface="Speedee"/>
              </a:rPr>
              <a:t>2%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increase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vs.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last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year</a:t>
            </a:r>
            <a:endParaRPr sz="1200">
              <a:latin typeface="Speedee"/>
              <a:cs typeface="Speedee"/>
            </a:endParaRPr>
          </a:p>
          <a:p>
            <a:pPr>
              <a:lnSpc>
                <a:spcPct val="100000"/>
              </a:lnSpc>
            </a:pPr>
            <a:endParaRPr sz="1500">
              <a:latin typeface="Speedee"/>
              <a:cs typeface="Speedee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200" b="1" spc="-5" dirty="0">
                <a:solidFill>
                  <a:srgbClr val="C00000"/>
                </a:solidFill>
                <a:latin typeface="Speedee"/>
                <a:cs typeface="Speedee"/>
              </a:rPr>
              <a:t>People</a:t>
            </a:r>
            <a:r>
              <a:rPr sz="1200" b="1" spc="-10" dirty="0">
                <a:solidFill>
                  <a:srgbClr val="C00000"/>
                </a:solidFill>
                <a:latin typeface="Speedee"/>
                <a:cs typeface="Speedee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Speedee"/>
                <a:cs typeface="Speedee"/>
              </a:rPr>
              <a:t>Overview </a:t>
            </a:r>
            <a:r>
              <a:rPr sz="1200" b="1" dirty="0">
                <a:latin typeface="Speedee"/>
                <a:cs typeface="Speedee"/>
              </a:rPr>
              <a:t>–</a:t>
            </a:r>
            <a:endParaRPr sz="1200">
              <a:latin typeface="Speedee"/>
              <a:cs typeface="Speedee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20" dirty="0">
                <a:latin typeface="Speedee"/>
                <a:cs typeface="Speedee"/>
              </a:rPr>
              <a:t>1</a:t>
            </a:r>
            <a:r>
              <a:rPr sz="1200" spc="10" dirty="0">
                <a:latin typeface="Speedee"/>
                <a:cs typeface="Speedee"/>
              </a:rPr>
              <a:t>1</a:t>
            </a:r>
            <a:r>
              <a:rPr sz="1200" spc="20" dirty="0">
                <a:latin typeface="Speedee"/>
                <a:cs typeface="Speedee"/>
              </a:rPr>
              <a:t>2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wor</a:t>
            </a:r>
            <a:r>
              <a:rPr sz="1200" spc="15" dirty="0">
                <a:latin typeface="Speedee"/>
                <a:cs typeface="Speedee"/>
              </a:rPr>
              <a:t>ki</a:t>
            </a:r>
            <a:r>
              <a:rPr sz="1200" spc="35" dirty="0">
                <a:latin typeface="Speedee"/>
                <a:cs typeface="Speedee"/>
              </a:rPr>
              <a:t>n</a:t>
            </a:r>
            <a:r>
              <a:rPr sz="1200" spc="25" dirty="0">
                <a:latin typeface="Speedee"/>
                <a:cs typeface="Speedee"/>
              </a:rPr>
              <a:t>g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s</a:t>
            </a:r>
            <a:r>
              <a:rPr sz="1200" spc="15" dirty="0">
                <a:latin typeface="Speedee"/>
                <a:cs typeface="Speedee"/>
              </a:rPr>
              <a:t>taff</a:t>
            </a:r>
            <a:r>
              <a:rPr sz="1200" spc="-10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m</a:t>
            </a:r>
            <a:r>
              <a:rPr sz="1200" spc="35" dirty="0">
                <a:latin typeface="Speedee"/>
                <a:cs typeface="Speedee"/>
              </a:rPr>
              <a:t>emb</a:t>
            </a:r>
            <a:r>
              <a:rPr sz="1200" spc="25" dirty="0">
                <a:latin typeface="Speedee"/>
                <a:cs typeface="Speedee"/>
              </a:rPr>
              <a:t>e</a:t>
            </a:r>
            <a:r>
              <a:rPr sz="1200" spc="20" dirty="0">
                <a:latin typeface="Speedee"/>
                <a:cs typeface="Speedee"/>
              </a:rPr>
              <a:t>rs</a:t>
            </a:r>
            <a:endParaRPr sz="1200">
              <a:latin typeface="Speedee"/>
              <a:cs typeface="Speedee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50" dirty="0">
                <a:latin typeface="Speedee"/>
                <a:cs typeface="Speedee"/>
              </a:rPr>
              <a:t>21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people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have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left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so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far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this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year</a:t>
            </a:r>
            <a:endParaRPr sz="1200">
              <a:latin typeface="Speedee"/>
              <a:cs typeface="Speedee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50" dirty="0">
                <a:latin typeface="Speedee"/>
                <a:cs typeface="Speedee"/>
              </a:rPr>
              <a:t>Staff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turnover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is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currently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68%</a:t>
            </a:r>
            <a:endParaRPr sz="1200">
              <a:latin typeface="Speedee"/>
              <a:cs typeface="Speedee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50" dirty="0">
                <a:latin typeface="Speedee"/>
                <a:cs typeface="Speedee"/>
              </a:rPr>
              <a:t>Staff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are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averaging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55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hours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per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week</a:t>
            </a:r>
            <a:endParaRPr sz="1200">
              <a:latin typeface="Speedee"/>
              <a:cs typeface="Speedee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55" dirty="0">
                <a:latin typeface="Speedee"/>
                <a:cs typeface="Speedee"/>
              </a:rPr>
              <a:t>Current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hiring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status</a:t>
            </a:r>
            <a:r>
              <a:rPr sz="1200" spc="-1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is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RED,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with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hiring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need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28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people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in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the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next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6</a:t>
            </a:r>
            <a:r>
              <a:rPr sz="1200" spc="-1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weeks</a:t>
            </a:r>
            <a:endParaRPr sz="1200">
              <a:latin typeface="Speedee"/>
              <a:cs typeface="Speede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75" y="1552955"/>
            <a:ext cx="6076950" cy="35018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8328" y="1215898"/>
            <a:ext cx="1522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6161D"/>
                </a:solidFill>
                <a:latin typeface="Speedee"/>
                <a:cs typeface="Speedee"/>
              </a:rPr>
              <a:t>Introduction</a:t>
            </a:r>
            <a:endParaRPr sz="2000">
              <a:latin typeface="Speedee"/>
              <a:cs typeface="Speede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6616" y="1941322"/>
            <a:ext cx="5126355" cy="598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340">
              <a:lnSpc>
                <a:spcPct val="108300"/>
              </a:lnSpc>
              <a:spcBef>
                <a:spcPts val="100"/>
              </a:spcBef>
            </a:pPr>
            <a:r>
              <a:rPr sz="1200" spc="40" dirty="0">
                <a:latin typeface="Speedee"/>
                <a:cs typeface="Speedee"/>
              </a:rPr>
              <a:t>Crofton</a:t>
            </a:r>
            <a:r>
              <a:rPr sz="1200" spc="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Park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restaurant</a:t>
            </a:r>
            <a:r>
              <a:rPr sz="1200" spc="-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is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located</a:t>
            </a:r>
            <a:r>
              <a:rPr sz="1200" spc="1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next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to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5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large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recreational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park</a:t>
            </a:r>
            <a:r>
              <a:rPr sz="1200" spc="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in</a:t>
            </a:r>
            <a:r>
              <a:rPr sz="1200" spc="1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relatively</a:t>
            </a:r>
            <a:r>
              <a:rPr sz="1200" spc="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small</a:t>
            </a:r>
            <a:r>
              <a:rPr sz="1200" spc="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town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that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is </a:t>
            </a:r>
            <a:r>
              <a:rPr sz="1200" spc="30" dirty="0">
                <a:latin typeface="Speedee"/>
                <a:cs typeface="Speedee"/>
              </a:rPr>
              <a:t>currently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experiencing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dramatic</a:t>
            </a:r>
            <a:r>
              <a:rPr sz="1200" spc="-1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growth.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It 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has a </a:t>
            </a:r>
            <a:r>
              <a:rPr sz="1200" spc="40" dirty="0">
                <a:latin typeface="Speedee"/>
                <a:cs typeface="Speedee"/>
              </a:rPr>
              <a:t>diverse </a:t>
            </a:r>
            <a:r>
              <a:rPr sz="1200" spc="35" dirty="0">
                <a:latin typeface="Speedee"/>
                <a:cs typeface="Speedee"/>
              </a:rPr>
              <a:t>population </a:t>
            </a:r>
            <a:r>
              <a:rPr sz="1200" spc="45" dirty="0">
                <a:latin typeface="Speedee"/>
                <a:cs typeface="Speedee"/>
              </a:rPr>
              <a:t>of </a:t>
            </a:r>
            <a:r>
              <a:rPr sz="1200" spc="35" dirty="0">
                <a:latin typeface="Speedee"/>
                <a:cs typeface="Speedee"/>
              </a:rPr>
              <a:t>150,000 </a:t>
            </a:r>
            <a:r>
              <a:rPr sz="1200" spc="40" dirty="0">
                <a:latin typeface="Speedee"/>
                <a:cs typeface="Speedee"/>
              </a:rPr>
              <a:t>people. </a:t>
            </a:r>
            <a:r>
              <a:rPr sz="1200" spc="65" dirty="0">
                <a:latin typeface="Speedee"/>
                <a:cs typeface="Speedee"/>
              </a:rPr>
              <a:t>The</a:t>
            </a:r>
            <a:r>
              <a:rPr lang="en-GB" sz="1200" spc="6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local</a:t>
            </a:r>
            <a:r>
              <a:rPr lang="en-GB" sz="1200" spc="6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council</a:t>
            </a:r>
            <a:r>
              <a:rPr lang="en-GB" sz="1200" spc="6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has </a:t>
            </a:r>
            <a:r>
              <a:rPr sz="1200" spc="30" dirty="0">
                <a:latin typeface="Speedee"/>
                <a:cs typeface="Speedee"/>
              </a:rPr>
              <a:t>just 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unveiledplans to open </a:t>
            </a:r>
            <a:r>
              <a:rPr sz="1200" spc="60" dirty="0">
                <a:latin typeface="Speedee"/>
                <a:cs typeface="Speedee"/>
              </a:rPr>
              <a:t>a </a:t>
            </a:r>
            <a:r>
              <a:rPr sz="1200" spc="40" dirty="0">
                <a:latin typeface="Speedee"/>
                <a:cs typeface="Speedee"/>
              </a:rPr>
              <a:t>large </a:t>
            </a:r>
            <a:r>
              <a:rPr sz="1200" spc="30" dirty="0">
                <a:latin typeface="Speedee"/>
                <a:cs typeface="Speedee"/>
              </a:rPr>
              <a:t>retail </a:t>
            </a:r>
            <a:r>
              <a:rPr sz="1200" spc="55" dirty="0">
                <a:latin typeface="Speedee"/>
                <a:cs typeface="Speedee"/>
              </a:rPr>
              <a:t>park </a:t>
            </a:r>
            <a:r>
              <a:rPr sz="1200" spc="45" dirty="0">
                <a:latin typeface="Speedee"/>
                <a:cs typeface="Speedee"/>
              </a:rPr>
              <a:t>in the </a:t>
            </a:r>
            <a:r>
              <a:rPr sz="1200" spc="40" dirty="0">
                <a:latin typeface="Speedee"/>
                <a:cs typeface="Speedee"/>
              </a:rPr>
              <a:t>next </a:t>
            </a:r>
            <a:r>
              <a:rPr sz="1200" spc="60" dirty="0">
                <a:latin typeface="Speedee"/>
                <a:cs typeface="Speedee"/>
              </a:rPr>
              <a:t>6 </a:t>
            </a:r>
            <a:r>
              <a:rPr sz="1200" spc="50" dirty="0">
                <a:latin typeface="Speedee"/>
                <a:cs typeface="Speedee"/>
              </a:rPr>
              <a:t>months </a:t>
            </a:r>
            <a:r>
              <a:rPr sz="1200" spc="55" dirty="0">
                <a:latin typeface="Speedee"/>
                <a:cs typeface="Speedee"/>
              </a:rPr>
              <a:t>one </a:t>
            </a:r>
            <a:r>
              <a:rPr sz="1200" spc="6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mile</a:t>
            </a:r>
            <a:r>
              <a:rPr sz="1200" spc="-1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away</a:t>
            </a:r>
            <a:r>
              <a:rPr sz="1200" spc="-1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from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the</a:t>
            </a:r>
            <a:r>
              <a:rPr sz="1200" spc="-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restaurant.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Speedee"/>
              <a:cs typeface="Speedee"/>
            </a:endParaRPr>
          </a:p>
          <a:p>
            <a:pPr marL="12700" marR="140970">
              <a:lnSpc>
                <a:spcPct val="109200"/>
              </a:lnSpc>
            </a:pPr>
            <a:r>
              <a:rPr sz="1200" spc="15" dirty="0">
                <a:latin typeface="Speedee"/>
                <a:cs typeface="Speedee"/>
              </a:rPr>
              <a:t>Most </a:t>
            </a:r>
            <a:r>
              <a:rPr sz="1200" spc="50" dirty="0">
                <a:latin typeface="Speedee"/>
                <a:cs typeface="Speedee"/>
              </a:rPr>
              <a:t>of </a:t>
            </a:r>
            <a:r>
              <a:rPr sz="1200" spc="40" dirty="0">
                <a:latin typeface="Speedee"/>
                <a:cs typeface="Speedee"/>
              </a:rPr>
              <a:t>Crofton </a:t>
            </a:r>
            <a:r>
              <a:rPr sz="1200" spc="25" dirty="0">
                <a:latin typeface="Speedee"/>
                <a:cs typeface="Speedee"/>
              </a:rPr>
              <a:t>Park </a:t>
            </a:r>
            <a:r>
              <a:rPr sz="1200" spc="30" dirty="0">
                <a:latin typeface="Speedee"/>
                <a:cs typeface="Speedee"/>
              </a:rPr>
              <a:t>McDonald’s </a:t>
            </a:r>
            <a:r>
              <a:rPr sz="1200" spc="50" dirty="0">
                <a:latin typeface="Speedee"/>
                <a:cs typeface="Speedee"/>
              </a:rPr>
              <a:t>customers </a:t>
            </a:r>
            <a:r>
              <a:rPr sz="1200" spc="80" dirty="0">
                <a:latin typeface="Speedee"/>
                <a:cs typeface="Speedee"/>
              </a:rPr>
              <a:t>come </a:t>
            </a:r>
            <a:r>
              <a:rPr sz="1200" spc="30" dirty="0">
                <a:latin typeface="Speedee"/>
                <a:cs typeface="Speedee"/>
              </a:rPr>
              <a:t>from </a:t>
            </a:r>
            <a:r>
              <a:rPr sz="1200" spc="35" dirty="0">
                <a:latin typeface="Speedee"/>
                <a:cs typeface="Speedee"/>
              </a:rPr>
              <a:t>the </a:t>
            </a:r>
            <a:r>
              <a:rPr sz="1200" spc="40" dirty="0">
                <a:latin typeface="Speedee"/>
                <a:cs typeface="Speedee"/>
              </a:rPr>
              <a:t>local </a:t>
            </a:r>
            <a:r>
              <a:rPr sz="1200" spc="45" dirty="0">
                <a:latin typeface="Speedee"/>
                <a:cs typeface="Speedee"/>
              </a:rPr>
              <a:t> technology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company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and</a:t>
            </a:r>
            <a:r>
              <a:rPr sz="1200" spc="5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related</a:t>
            </a:r>
            <a:r>
              <a:rPr sz="1200" spc="-70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businesses</a:t>
            </a:r>
            <a:r>
              <a:rPr sz="1200" spc="-7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in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small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industrial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park </a:t>
            </a:r>
            <a:r>
              <a:rPr sz="1200" spc="60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nearby.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During</a:t>
            </a:r>
            <a:r>
              <a:rPr sz="1200" spc="-1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the</a:t>
            </a:r>
            <a:r>
              <a:rPr sz="1200" spc="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week,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breakfast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and</a:t>
            </a:r>
            <a:r>
              <a:rPr sz="1200" spc="4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lunch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are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very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busy,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but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dinner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is </a:t>
            </a:r>
            <a:r>
              <a:rPr sz="1200" spc="45" dirty="0">
                <a:latin typeface="Speedee"/>
                <a:cs typeface="Speedee"/>
              </a:rPr>
              <a:t>not. </a:t>
            </a:r>
            <a:r>
              <a:rPr sz="1200" spc="20" dirty="0">
                <a:latin typeface="Speedee"/>
                <a:cs typeface="Speedee"/>
              </a:rPr>
              <a:t>Teenagers </a:t>
            </a:r>
            <a:r>
              <a:rPr sz="1200" spc="60" dirty="0">
                <a:latin typeface="Speedee"/>
                <a:cs typeface="Speedee"/>
              </a:rPr>
              <a:t>come </a:t>
            </a:r>
            <a:r>
              <a:rPr sz="1200" spc="35" dirty="0">
                <a:latin typeface="Speedee"/>
                <a:cs typeface="Speedee"/>
              </a:rPr>
              <a:t>in </a:t>
            </a:r>
            <a:r>
              <a:rPr sz="1200" spc="15" dirty="0">
                <a:latin typeface="Speedee"/>
                <a:cs typeface="Speedee"/>
              </a:rPr>
              <a:t>periodically </a:t>
            </a:r>
            <a:r>
              <a:rPr sz="1200" spc="45" dirty="0">
                <a:latin typeface="Speedee"/>
                <a:cs typeface="Speedee"/>
              </a:rPr>
              <a:t>at </a:t>
            </a:r>
            <a:r>
              <a:rPr sz="1200" spc="35" dirty="0">
                <a:latin typeface="Speedee"/>
                <a:cs typeface="Speedee"/>
              </a:rPr>
              <a:t>night </a:t>
            </a:r>
            <a:r>
              <a:rPr sz="1200" spc="55" dirty="0">
                <a:latin typeface="Speedee"/>
                <a:cs typeface="Speedee"/>
              </a:rPr>
              <a:t>and </a:t>
            </a:r>
            <a:r>
              <a:rPr sz="1200" spc="50" dirty="0">
                <a:latin typeface="Speedee"/>
                <a:cs typeface="Speedee"/>
              </a:rPr>
              <a:t>can cause </a:t>
            </a:r>
            <a:r>
              <a:rPr sz="1200" spc="5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disruption.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Speedee"/>
              <a:cs typeface="Speedee"/>
            </a:endParaRPr>
          </a:p>
          <a:p>
            <a:pPr marL="12700" marR="138430">
              <a:lnSpc>
                <a:spcPct val="109200"/>
              </a:lnSpc>
            </a:pPr>
            <a:r>
              <a:rPr sz="1200" spc="35" dirty="0">
                <a:latin typeface="Speedee"/>
                <a:cs typeface="Speedee"/>
              </a:rPr>
              <a:t>For </a:t>
            </a:r>
            <a:r>
              <a:rPr sz="1200" spc="60" dirty="0">
                <a:latin typeface="Speedee"/>
                <a:cs typeface="Speedee"/>
              </a:rPr>
              <a:t>a </a:t>
            </a:r>
            <a:r>
              <a:rPr sz="1200" spc="55" dirty="0">
                <a:latin typeface="Speedee"/>
                <a:cs typeface="Speedee"/>
              </a:rPr>
              <a:t>long </a:t>
            </a:r>
            <a:r>
              <a:rPr sz="1200" spc="35" dirty="0">
                <a:latin typeface="Speedee"/>
                <a:cs typeface="Speedee"/>
              </a:rPr>
              <a:t>time </a:t>
            </a:r>
            <a:r>
              <a:rPr sz="1200" spc="45" dirty="0">
                <a:latin typeface="Speedee"/>
                <a:cs typeface="Speedee"/>
              </a:rPr>
              <a:t>Crofton </a:t>
            </a:r>
            <a:r>
              <a:rPr sz="1200" spc="35" dirty="0">
                <a:latin typeface="Speedee"/>
                <a:cs typeface="Speedee"/>
              </a:rPr>
              <a:t>Park </a:t>
            </a:r>
            <a:r>
              <a:rPr sz="1200" spc="50" dirty="0">
                <a:latin typeface="Speedee"/>
                <a:cs typeface="Speedee"/>
              </a:rPr>
              <a:t>McDonald’shas </a:t>
            </a:r>
            <a:r>
              <a:rPr sz="1200" spc="40" dirty="0">
                <a:latin typeface="Speedee"/>
                <a:cs typeface="Speedee"/>
              </a:rPr>
              <a:t>had </a:t>
            </a:r>
            <a:r>
              <a:rPr sz="1200" spc="55" dirty="0">
                <a:latin typeface="Speedee"/>
                <a:cs typeface="Speedee"/>
              </a:rPr>
              <a:t>no </a:t>
            </a:r>
            <a:r>
              <a:rPr sz="1200" spc="25" dirty="0">
                <a:latin typeface="Speedee"/>
                <a:cs typeface="Speedee"/>
              </a:rPr>
              <a:t>immediate 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competition</a:t>
            </a:r>
            <a:r>
              <a:rPr sz="1200" spc="-6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in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the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area.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There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is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KFC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in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the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other</a:t>
            </a:r>
            <a:r>
              <a:rPr sz="1200" spc="-1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corner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town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near </a:t>
            </a:r>
            <a:r>
              <a:rPr sz="1200" spc="55" dirty="0">
                <a:latin typeface="Speedee"/>
                <a:cs typeface="Speedee"/>
              </a:rPr>
              <a:t>the </a:t>
            </a:r>
            <a:r>
              <a:rPr sz="1200" spc="30" dirty="0">
                <a:latin typeface="Speedee"/>
                <a:cs typeface="Speedee"/>
              </a:rPr>
              <a:t>secondary school, although, </a:t>
            </a:r>
            <a:r>
              <a:rPr sz="1200" spc="60" dirty="0">
                <a:latin typeface="Speedee"/>
                <a:cs typeface="Speedee"/>
              </a:rPr>
              <a:t>by </a:t>
            </a:r>
            <a:r>
              <a:rPr sz="1200" spc="40" dirty="0">
                <a:latin typeface="Speedee"/>
                <a:cs typeface="Speedee"/>
              </a:rPr>
              <a:t>all </a:t>
            </a:r>
            <a:r>
              <a:rPr sz="1200" spc="20" dirty="0">
                <a:latin typeface="Speedee"/>
                <a:cs typeface="Speedee"/>
              </a:rPr>
              <a:t>accounts, </a:t>
            </a:r>
            <a:r>
              <a:rPr sz="1200" spc="35" dirty="0">
                <a:latin typeface="Speedee"/>
                <a:cs typeface="Speedee"/>
              </a:rPr>
              <a:t>it </a:t>
            </a:r>
            <a:r>
              <a:rPr sz="1200" spc="60" dirty="0">
                <a:latin typeface="Speedee"/>
                <a:cs typeface="Speedee"/>
              </a:rPr>
              <a:t>has </a:t>
            </a:r>
            <a:r>
              <a:rPr sz="1200" spc="65" dirty="0">
                <a:latin typeface="Speedee"/>
                <a:cs typeface="Speedee"/>
              </a:rPr>
              <a:t>been </a:t>
            </a:r>
            <a:r>
              <a:rPr sz="1200" spc="7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struggling </a:t>
            </a:r>
            <a:r>
              <a:rPr sz="1200" spc="20" dirty="0">
                <a:latin typeface="Speedee"/>
                <a:cs typeface="Speedee"/>
              </a:rPr>
              <a:t>for </a:t>
            </a:r>
            <a:r>
              <a:rPr sz="1200" spc="70" dirty="0">
                <a:latin typeface="Speedee"/>
                <a:cs typeface="Speedee"/>
              </a:rPr>
              <a:t>some </a:t>
            </a:r>
            <a:r>
              <a:rPr sz="1200" spc="40" dirty="0">
                <a:latin typeface="Speedee"/>
                <a:cs typeface="Speedee"/>
              </a:rPr>
              <a:t>time. </a:t>
            </a:r>
            <a:r>
              <a:rPr sz="1200" spc="25" dirty="0">
                <a:latin typeface="Speedee"/>
                <a:cs typeface="Speedee"/>
              </a:rPr>
              <a:t>Burger </a:t>
            </a:r>
            <a:r>
              <a:rPr sz="1200" spc="35" dirty="0">
                <a:latin typeface="Speedee"/>
                <a:cs typeface="Speedee"/>
              </a:rPr>
              <a:t>King </a:t>
            </a:r>
            <a:r>
              <a:rPr sz="1200" spc="40" dirty="0">
                <a:latin typeface="Speedee"/>
                <a:cs typeface="Speedee"/>
              </a:rPr>
              <a:t>has </a:t>
            </a:r>
            <a:r>
              <a:rPr sz="1200" spc="65" dirty="0">
                <a:latin typeface="Speedee"/>
                <a:cs typeface="Speedee"/>
              </a:rPr>
              <a:t>now </a:t>
            </a:r>
            <a:r>
              <a:rPr sz="1200" spc="30" dirty="0">
                <a:latin typeface="Speedee"/>
                <a:cs typeface="Speedee"/>
              </a:rPr>
              <a:t>announced </a:t>
            </a:r>
            <a:r>
              <a:rPr sz="1200" spc="35" dirty="0">
                <a:latin typeface="Speedee"/>
                <a:cs typeface="Speedee"/>
              </a:rPr>
              <a:t>that </a:t>
            </a:r>
            <a:r>
              <a:rPr sz="1200" spc="25" dirty="0">
                <a:latin typeface="Speedee"/>
                <a:cs typeface="Speedee"/>
              </a:rPr>
              <a:t>it will 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soo</a:t>
            </a:r>
            <a:r>
              <a:rPr sz="1200" spc="65" dirty="0">
                <a:latin typeface="Speedee"/>
                <a:cs typeface="Speedee"/>
              </a:rPr>
              <a:t>n</a:t>
            </a:r>
            <a:r>
              <a:rPr sz="1200" spc="-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br</a:t>
            </a:r>
            <a:r>
              <a:rPr sz="1200" spc="35" dirty="0">
                <a:latin typeface="Speedee"/>
                <a:cs typeface="Speedee"/>
              </a:rPr>
              <a:t>ea</a:t>
            </a:r>
            <a:r>
              <a:rPr sz="1200" spc="55" dirty="0">
                <a:latin typeface="Speedee"/>
                <a:cs typeface="Speedee"/>
              </a:rPr>
              <a:t>k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g</a:t>
            </a:r>
            <a:r>
              <a:rPr sz="1200" spc="20" dirty="0">
                <a:latin typeface="Speedee"/>
                <a:cs typeface="Speedee"/>
              </a:rPr>
              <a:t>ro</a:t>
            </a:r>
            <a:r>
              <a:rPr sz="1200" spc="40" dirty="0">
                <a:latin typeface="Speedee"/>
                <a:cs typeface="Speedee"/>
              </a:rPr>
              <a:t>u</a:t>
            </a:r>
            <a:r>
              <a:rPr sz="1200" spc="25" dirty="0">
                <a:latin typeface="Speedee"/>
                <a:cs typeface="Speedee"/>
              </a:rPr>
              <a:t>n</a:t>
            </a:r>
            <a:r>
              <a:rPr sz="1200" spc="65" dirty="0">
                <a:latin typeface="Speedee"/>
                <a:cs typeface="Speedee"/>
              </a:rPr>
              <a:t>d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o</a:t>
            </a:r>
            <a:r>
              <a:rPr sz="1200" spc="65" dirty="0">
                <a:latin typeface="Speedee"/>
                <a:cs typeface="Speedee"/>
              </a:rPr>
              <a:t>n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ne</a:t>
            </a:r>
            <a:r>
              <a:rPr sz="1200" spc="85" dirty="0">
                <a:latin typeface="Speedee"/>
                <a:cs typeface="Speedee"/>
              </a:rPr>
              <a:t>w</a:t>
            </a:r>
            <a:r>
              <a:rPr sz="1200" spc="-5" dirty="0">
                <a:latin typeface="Speedee"/>
                <a:cs typeface="Speedee"/>
              </a:rPr>
              <a:t> </a:t>
            </a:r>
            <a:r>
              <a:rPr sz="1200" spc="5" dirty="0">
                <a:latin typeface="Speedee"/>
                <a:cs typeface="Speedee"/>
              </a:rPr>
              <a:t>r</a:t>
            </a:r>
            <a:r>
              <a:rPr sz="1200" spc="20" dirty="0">
                <a:latin typeface="Speedee"/>
                <a:cs typeface="Speedee"/>
              </a:rPr>
              <a:t>es</a:t>
            </a:r>
            <a:r>
              <a:rPr sz="1200" spc="-5" dirty="0">
                <a:latin typeface="Speedee"/>
                <a:cs typeface="Speedee"/>
              </a:rPr>
              <a:t>t</a:t>
            </a:r>
            <a:r>
              <a:rPr sz="1200" spc="20" dirty="0">
                <a:latin typeface="Speedee"/>
                <a:cs typeface="Speedee"/>
              </a:rPr>
              <a:t>aur</a:t>
            </a:r>
            <a:r>
              <a:rPr sz="1200" spc="35" dirty="0">
                <a:latin typeface="Speedee"/>
                <a:cs typeface="Speedee"/>
              </a:rPr>
              <a:t>a</a:t>
            </a:r>
            <a:r>
              <a:rPr sz="1200" spc="25" dirty="0">
                <a:latin typeface="Speedee"/>
                <a:cs typeface="Speedee"/>
              </a:rPr>
              <a:t>n</a:t>
            </a:r>
            <a:r>
              <a:rPr sz="1200" spc="40" dirty="0">
                <a:latin typeface="Speedee"/>
                <a:cs typeface="Speedee"/>
              </a:rPr>
              <a:t>t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v</a:t>
            </a:r>
            <a:r>
              <a:rPr sz="1200" dirty="0">
                <a:latin typeface="Speedee"/>
                <a:cs typeface="Speedee"/>
              </a:rPr>
              <a:t>i</a:t>
            </a:r>
            <a:r>
              <a:rPr sz="1200" spc="20" dirty="0">
                <a:latin typeface="Speedee"/>
                <a:cs typeface="Speedee"/>
              </a:rPr>
              <a:t>r</a:t>
            </a:r>
            <a:r>
              <a:rPr sz="1200" spc="10" dirty="0">
                <a:latin typeface="Speedee"/>
                <a:cs typeface="Speedee"/>
              </a:rPr>
              <a:t>t</a:t>
            </a:r>
            <a:r>
              <a:rPr sz="1200" spc="20" dirty="0">
                <a:latin typeface="Speedee"/>
                <a:cs typeface="Speedee"/>
              </a:rPr>
              <a:t>uall</a:t>
            </a:r>
            <a:r>
              <a:rPr sz="1200" spc="55" dirty="0">
                <a:latin typeface="Speedee"/>
                <a:cs typeface="Speedee"/>
              </a:rPr>
              <a:t>y</a:t>
            </a:r>
            <a:r>
              <a:rPr sz="1200" spc="-7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nex</a:t>
            </a:r>
            <a:r>
              <a:rPr sz="1200" spc="190" dirty="0">
                <a:latin typeface="Speedee"/>
                <a:cs typeface="Speedee"/>
              </a:rPr>
              <a:t>t</a:t>
            </a:r>
            <a:r>
              <a:rPr sz="1200" spc="45" dirty="0">
                <a:latin typeface="Speedee"/>
                <a:cs typeface="Speedee"/>
              </a:rPr>
              <a:t>t</a:t>
            </a:r>
            <a:r>
              <a:rPr sz="1200" spc="65" dirty="0">
                <a:latin typeface="Speedee"/>
                <a:cs typeface="Speedee"/>
              </a:rPr>
              <a:t>o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your</a:t>
            </a:r>
            <a:r>
              <a:rPr sz="1200" spc="30" dirty="0">
                <a:latin typeface="Speedee"/>
                <a:cs typeface="Speedee"/>
              </a:rPr>
              <a:t>s</a:t>
            </a:r>
            <a:r>
              <a:rPr sz="1200" spc="25" dirty="0">
                <a:latin typeface="Speedee"/>
                <a:cs typeface="Speedee"/>
              </a:rPr>
              <a:t>,</a:t>
            </a:r>
            <a:r>
              <a:rPr sz="1200" spc="-10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wi</a:t>
            </a:r>
            <a:r>
              <a:rPr sz="1200" spc="10" dirty="0">
                <a:latin typeface="Speedee"/>
                <a:cs typeface="Speedee"/>
              </a:rPr>
              <a:t>t</a:t>
            </a:r>
            <a:r>
              <a:rPr sz="1200" spc="35" dirty="0">
                <a:latin typeface="Speedee"/>
                <a:cs typeface="Speedee"/>
              </a:rPr>
              <a:t>h  plans</a:t>
            </a:r>
            <a:r>
              <a:rPr sz="1200" spc="24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to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have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grand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opening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in</a:t>
            </a:r>
            <a:r>
              <a:rPr sz="1200" spc="-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conjunction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with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-6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grand</a:t>
            </a:r>
            <a:r>
              <a:rPr lang="en-GB" sz="1200" spc="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opening </a:t>
            </a:r>
            <a:r>
              <a:rPr sz="1200" spc="5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new</a:t>
            </a:r>
            <a:r>
              <a:rPr sz="1200" spc="-7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retail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park.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Speedee"/>
              <a:cs typeface="Speedee"/>
            </a:endParaRPr>
          </a:p>
          <a:p>
            <a:pPr marL="12700" marR="5080">
              <a:lnSpc>
                <a:spcPct val="109300"/>
              </a:lnSpc>
              <a:spcBef>
                <a:spcPts val="5"/>
              </a:spcBef>
            </a:pPr>
            <a:r>
              <a:rPr sz="1200" spc="40" dirty="0">
                <a:latin typeface="Speedee"/>
                <a:cs typeface="Speedee"/>
              </a:rPr>
              <a:t>Crofton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Park’s</a:t>
            </a:r>
            <a:r>
              <a:rPr sz="1200" spc="-15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customer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satisfaction</a:t>
            </a:r>
            <a:r>
              <a:rPr sz="1200" spc="-1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survey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shows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that</a:t>
            </a:r>
            <a:r>
              <a:rPr sz="1200" spc="-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your</a:t>
            </a:r>
            <a:r>
              <a:rPr sz="1200" spc="-1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customers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during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the</a:t>
            </a:r>
            <a:r>
              <a:rPr sz="1200" spc="18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week</a:t>
            </a:r>
            <a:r>
              <a:rPr sz="1200" spc="17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eat</a:t>
            </a:r>
            <a:r>
              <a:rPr sz="1200" spc="18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at</a:t>
            </a:r>
            <a:r>
              <a:rPr sz="1200" spc="1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this</a:t>
            </a:r>
            <a:r>
              <a:rPr sz="1200" spc="18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McDonald’s</a:t>
            </a:r>
            <a:r>
              <a:rPr sz="1200" spc="140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for</a:t>
            </a:r>
            <a:r>
              <a:rPr sz="1200" spc="15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one</a:t>
            </a:r>
            <a:r>
              <a:rPr sz="1200" spc="20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reason</a:t>
            </a:r>
            <a:r>
              <a:rPr sz="1200" spc="170" dirty="0">
                <a:latin typeface="Speedee"/>
                <a:cs typeface="Speedee"/>
              </a:rPr>
              <a:t> </a:t>
            </a:r>
            <a:r>
              <a:rPr sz="1200" spc="110" dirty="0">
                <a:latin typeface="Speedee"/>
                <a:cs typeface="Speedee"/>
              </a:rPr>
              <a:t>-</a:t>
            </a:r>
            <a:r>
              <a:rPr sz="1200" spc="160" dirty="0">
                <a:latin typeface="Speedee"/>
                <a:cs typeface="Speedee"/>
              </a:rPr>
              <a:t> </a:t>
            </a:r>
            <a:r>
              <a:rPr sz="1200" spc="5" dirty="0">
                <a:latin typeface="Speedee"/>
                <a:cs typeface="Speedee"/>
              </a:rPr>
              <a:t>it’s</a:t>
            </a:r>
            <a:r>
              <a:rPr sz="1200" spc="15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easy</a:t>
            </a:r>
            <a:r>
              <a:rPr sz="1200" spc="114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and 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5" dirty="0">
                <a:latin typeface="Speedee"/>
                <a:cs typeface="Speedee"/>
              </a:rPr>
              <a:t>convenient. </a:t>
            </a:r>
            <a:r>
              <a:rPr sz="1200" spc="40" dirty="0">
                <a:latin typeface="Speedee"/>
                <a:cs typeface="Speedee"/>
              </a:rPr>
              <a:t>Workers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from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nearby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visit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the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restaurant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as </a:t>
            </a:r>
            <a:r>
              <a:rPr sz="1200" spc="50" dirty="0">
                <a:latin typeface="Speedee"/>
                <a:cs typeface="Speedee"/>
              </a:rPr>
              <a:t>its</a:t>
            </a:r>
            <a:r>
              <a:rPr lang="en-GB" sz="1200" spc="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close</a:t>
            </a:r>
            <a:r>
              <a:rPr lang="en-GB" sz="1200" spc="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and</a:t>
            </a:r>
            <a:r>
              <a:rPr lang="en-GB" sz="1200" spc="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they</a:t>
            </a:r>
            <a:r>
              <a:rPr sz="1200" spc="5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don’t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want to </a:t>
            </a:r>
            <a:r>
              <a:rPr sz="1200" spc="55" dirty="0">
                <a:latin typeface="Speedee"/>
                <a:cs typeface="Speedee"/>
              </a:rPr>
              <a:t>take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pack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lunch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and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don’t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have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time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for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sit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down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meal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ta </a:t>
            </a:r>
            <a:r>
              <a:rPr sz="1200" spc="10" dirty="0">
                <a:latin typeface="Speedee"/>
                <a:cs typeface="Speedee"/>
              </a:rPr>
              <a:t>waiter/waitress</a:t>
            </a:r>
            <a:r>
              <a:rPr lang="en-GB" sz="1200" spc="10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restaurant. </a:t>
            </a:r>
            <a:r>
              <a:rPr sz="1200" spc="15" dirty="0">
                <a:latin typeface="Speedee"/>
                <a:cs typeface="Speedee"/>
              </a:rPr>
              <a:t>Families </a:t>
            </a:r>
            <a:r>
              <a:rPr sz="1200" spc="55" dirty="0">
                <a:latin typeface="Speedee"/>
                <a:cs typeface="Speedee"/>
              </a:rPr>
              <a:t>who </a:t>
            </a:r>
            <a:r>
              <a:rPr sz="1200" spc="5" dirty="0">
                <a:latin typeface="Speedee"/>
                <a:cs typeface="Speedee"/>
              </a:rPr>
              <a:t>visit </a:t>
            </a:r>
            <a:r>
              <a:rPr sz="1200" spc="25" dirty="0">
                <a:latin typeface="Speedee"/>
                <a:cs typeface="Speedee"/>
              </a:rPr>
              <a:t>the </a:t>
            </a:r>
            <a:r>
              <a:rPr sz="1200" spc="10" dirty="0">
                <a:latin typeface="Speedee"/>
                <a:cs typeface="Speedee"/>
              </a:rPr>
              <a:t>restaurant </a:t>
            </a:r>
            <a:r>
              <a:rPr sz="1200" spc="40" dirty="0">
                <a:latin typeface="Speedee"/>
                <a:cs typeface="Speedee"/>
              </a:rPr>
              <a:t>come </a:t>
            </a:r>
            <a:r>
              <a:rPr sz="1200" spc="45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because </a:t>
            </a:r>
            <a:r>
              <a:rPr sz="1200" dirty="0">
                <a:latin typeface="Speedee"/>
                <a:cs typeface="Speedee"/>
              </a:rPr>
              <a:t>it’s </a:t>
            </a:r>
            <a:r>
              <a:rPr sz="1200" spc="35" dirty="0">
                <a:latin typeface="Speedee"/>
                <a:cs typeface="Speedee"/>
              </a:rPr>
              <a:t>what </a:t>
            </a:r>
            <a:r>
              <a:rPr sz="1200" spc="10" dirty="0">
                <a:latin typeface="Speedee"/>
                <a:cs typeface="Speedee"/>
              </a:rPr>
              <a:t>their </a:t>
            </a:r>
            <a:r>
              <a:rPr sz="1200" spc="15" dirty="0">
                <a:latin typeface="Speedee"/>
                <a:cs typeface="Speedee"/>
              </a:rPr>
              <a:t>children </a:t>
            </a:r>
            <a:r>
              <a:rPr sz="1200" spc="20" dirty="0">
                <a:latin typeface="Speedee"/>
                <a:cs typeface="Speedee"/>
              </a:rPr>
              <a:t>want. </a:t>
            </a:r>
            <a:r>
              <a:rPr sz="1200" spc="15" dirty="0">
                <a:latin typeface="Speedee"/>
                <a:cs typeface="Speedee"/>
              </a:rPr>
              <a:t>According </a:t>
            </a:r>
            <a:r>
              <a:rPr sz="1200" spc="35" dirty="0">
                <a:latin typeface="Speedee"/>
                <a:cs typeface="Speedee"/>
              </a:rPr>
              <a:t>to </a:t>
            </a:r>
            <a:r>
              <a:rPr sz="1200" spc="30" dirty="0">
                <a:latin typeface="Speedee"/>
                <a:cs typeface="Speedee"/>
              </a:rPr>
              <a:t>the </a:t>
            </a:r>
            <a:r>
              <a:rPr sz="1200" spc="25" dirty="0">
                <a:latin typeface="Speedee"/>
                <a:cs typeface="Speedee"/>
              </a:rPr>
              <a:t>data </a:t>
            </a:r>
            <a:r>
              <a:rPr sz="1200" spc="30" dirty="0">
                <a:latin typeface="Speedee"/>
                <a:cs typeface="Speedee"/>
              </a:rPr>
              <a:t>none </a:t>
            </a:r>
            <a:r>
              <a:rPr sz="1200" spc="40" dirty="0">
                <a:latin typeface="Speedee"/>
                <a:cs typeface="Speedee"/>
              </a:rPr>
              <a:t>of </a:t>
            </a:r>
            <a:r>
              <a:rPr sz="1200" spc="25" dirty="0">
                <a:latin typeface="Speedee"/>
                <a:cs typeface="Speedee"/>
              </a:rPr>
              <a:t>your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cu</a:t>
            </a:r>
            <a:r>
              <a:rPr sz="1200" spc="20" dirty="0">
                <a:latin typeface="Speedee"/>
                <a:cs typeface="Speedee"/>
              </a:rPr>
              <a:t>s</a:t>
            </a:r>
            <a:r>
              <a:rPr sz="1200" spc="5" dirty="0">
                <a:latin typeface="Speedee"/>
                <a:cs typeface="Speedee"/>
              </a:rPr>
              <a:t>to</a:t>
            </a:r>
            <a:r>
              <a:rPr sz="1200" spc="45" dirty="0">
                <a:latin typeface="Speedee"/>
                <a:cs typeface="Speedee"/>
              </a:rPr>
              <a:t>m</a:t>
            </a:r>
            <a:r>
              <a:rPr sz="1200" spc="10" dirty="0">
                <a:latin typeface="Speedee"/>
                <a:cs typeface="Speedee"/>
              </a:rPr>
              <a:t>e</a:t>
            </a:r>
            <a:r>
              <a:rPr sz="1200" spc="-5" dirty="0">
                <a:latin typeface="Speedee"/>
                <a:cs typeface="Speedee"/>
              </a:rPr>
              <a:t>r</a:t>
            </a:r>
            <a:r>
              <a:rPr sz="1200" spc="55" dirty="0">
                <a:latin typeface="Speedee"/>
                <a:cs typeface="Speedee"/>
              </a:rPr>
              <a:t>s</a:t>
            </a:r>
            <a:r>
              <a:rPr sz="1200" spc="-6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ha</a:t>
            </a:r>
            <a:r>
              <a:rPr sz="1200" spc="15" dirty="0">
                <a:latin typeface="Speedee"/>
                <a:cs typeface="Speedee"/>
              </a:rPr>
              <a:t>v</a:t>
            </a:r>
            <a:r>
              <a:rPr sz="1200" spc="60" dirty="0">
                <a:latin typeface="Speedee"/>
                <a:cs typeface="Speedee"/>
              </a:rPr>
              <a:t>e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s</a:t>
            </a:r>
            <a:r>
              <a:rPr sz="1200" spc="25" dirty="0">
                <a:latin typeface="Speedee"/>
                <a:cs typeface="Speedee"/>
              </a:rPr>
              <a:t>h</a:t>
            </a:r>
            <a:r>
              <a:rPr sz="1200" spc="20" dirty="0">
                <a:latin typeface="Speedee"/>
                <a:cs typeface="Speedee"/>
              </a:rPr>
              <a:t>o</a:t>
            </a:r>
            <a:r>
              <a:rPr sz="1200" spc="45" dirty="0">
                <a:latin typeface="Speedee"/>
                <a:cs typeface="Speedee"/>
              </a:rPr>
              <a:t>w</a:t>
            </a:r>
            <a:r>
              <a:rPr sz="1200" spc="65" dirty="0">
                <a:latin typeface="Speedee"/>
                <a:cs typeface="Speedee"/>
              </a:rPr>
              <a:t>n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a</a:t>
            </a:r>
            <a:r>
              <a:rPr sz="1200" spc="65" dirty="0">
                <a:latin typeface="Speedee"/>
                <a:cs typeface="Speedee"/>
              </a:rPr>
              <a:t>n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aff</a:t>
            </a:r>
            <a:r>
              <a:rPr sz="1200" spc="-25" dirty="0">
                <a:latin typeface="Speedee"/>
                <a:cs typeface="Speedee"/>
              </a:rPr>
              <a:t>il</a:t>
            </a:r>
            <a:r>
              <a:rPr sz="1200" spc="-15" dirty="0">
                <a:latin typeface="Speedee"/>
                <a:cs typeface="Speedee"/>
              </a:rPr>
              <a:t>i</a:t>
            </a:r>
            <a:r>
              <a:rPr sz="1200" spc="5" dirty="0">
                <a:latin typeface="Speedee"/>
                <a:cs typeface="Speedee"/>
              </a:rPr>
              <a:t>at</a:t>
            </a:r>
            <a:r>
              <a:rPr sz="1200" spc="-15" dirty="0">
                <a:latin typeface="Speedee"/>
                <a:cs typeface="Speedee"/>
              </a:rPr>
              <a:t>i</a:t>
            </a:r>
            <a:r>
              <a:rPr sz="1200" spc="10" dirty="0">
                <a:latin typeface="Speedee"/>
                <a:cs typeface="Speedee"/>
              </a:rPr>
              <a:t>o</a:t>
            </a:r>
            <a:r>
              <a:rPr sz="1200" spc="65" dirty="0">
                <a:latin typeface="Speedee"/>
                <a:cs typeface="Speedee"/>
              </a:rPr>
              <a:t>n</a:t>
            </a:r>
            <a:r>
              <a:rPr sz="1200" spc="-65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t</a:t>
            </a:r>
            <a:r>
              <a:rPr sz="1200" spc="65" dirty="0">
                <a:latin typeface="Speedee"/>
                <a:cs typeface="Speedee"/>
              </a:rPr>
              <a:t>o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t</a:t>
            </a:r>
            <a:r>
              <a:rPr sz="1200" spc="25" dirty="0">
                <a:latin typeface="Speedee"/>
                <a:cs typeface="Speedee"/>
              </a:rPr>
              <a:t>h</a:t>
            </a:r>
            <a:r>
              <a:rPr sz="1200" spc="60" dirty="0">
                <a:latin typeface="Speedee"/>
                <a:cs typeface="Speedee"/>
              </a:rPr>
              <a:t>e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bra</a:t>
            </a:r>
            <a:r>
              <a:rPr sz="1200" spc="15" dirty="0">
                <a:latin typeface="Speedee"/>
                <a:cs typeface="Speedee"/>
              </a:rPr>
              <a:t>n</a:t>
            </a:r>
            <a:r>
              <a:rPr sz="1200" spc="140" dirty="0">
                <a:latin typeface="Speedee"/>
                <a:cs typeface="Speedee"/>
              </a:rPr>
              <a:t>d</a:t>
            </a:r>
            <a:r>
              <a:rPr lang="en-GB" sz="1200" spc="14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bu</a:t>
            </a:r>
            <a:r>
              <a:rPr sz="1200" spc="105" dirty="0">
                <a:latin typeface="Speedee"/>
                <a:cs typeface="Speedee"/>
              </a:rPr>
              <a:t>t</a:t>
            </a:r>
            <a:r>
              <a:rPr lang="en-GB" sz="1200" spc="105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ne</a:t>
            </a:r>
            <a:r>
              <a:rPr sz="1200" spc="-15" dirty="0">
                <a:latin typeface="Speedee"/>
                <a:cs typeface="Speedee"/>
              </a:rPr>
              <a:t>it</a:t>
            </a:r>
            <a:r>
              <a:rPr sz="1200" spc="25" dirty="0">
                <a:latin typeface="Speedee"/>
                <a:cs typeface="Speedee"/>
              </a:rPr>
              <a:t>h</a:t>
            </a:r>
            <a:r>
              <a:rPr sz="1200" spc="10" dirty="0">
                <a:latin typeface="Speedee"/>
                <a:cs typeface="Speedee"/>
              </a:rPr>
              <a:t>e</a:t>
            </a:r>
            <a:r>
              <a:rPr sz="1200" spc="114" dirty="0">
                <a:latin typeface="Speedee"/>
                <a:cs typeface="Speedee"/>
              </a:rPr>
              <a:t>r</a:t>
            </a:r>
            <a:r>
              <a:rPr lang="en-GB" sz="1200" spc="114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do they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dislike</a:t>
            </a:r>
            <a:r>
              <a:rPr lang="en-GB" sz="1200" spc="10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it.</a:t>
            </a:r>
            <a:r>
              <a:rPr lang="en-GB" sz="1200" spc="10" dirty="0">
                <a:latin typeface="Speedee"/>
                <a:cs typeface="Speedee"/>
              </a:rPr>
              <a:t> </a:t>
            </a:r>
            <a:endParaRPr sz="1200" dirty="0">
              <a:latin typeface="Speedee"/>
              <a:cs typeface="Speede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476" y="1215898"/>
            <a:ext cx="5744210" cy="5145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Speedee"/>
                <a:cs typeface="Speedee"/>
              </a:rPr>
              <a:t>People</a:t>
            </a:r>
            <a:endParaRPr sz="2000" dirty="0">
              <a:latin typeface="Speedee"/>
              <a:cs typeface="Speedee"/>
            </a:endParaRPr>
          </a:p>
          <a:p>
            <a:pPr marL="12700" marR="589915">
              <a:lnSpc>
                <a:spcPct val="109300"/>
              </a:lnSpc>
              <a:spcBef>
                <a:spcPts val="1735"/>
              </a:spcBef>
            </a:pPr>
            <a:r>
              <a:rPr sz="1200" spc="65" dirty="0">
                <a:latin typeface="Speedee"/>
                <a:cs typeface="Speedee"/>
              </a:rPr>
              <a:t>The </a:t>
            </a:r>
            <a:r>
              <a:rPr sz="1200" spc="55" dirty="0">
                <a:latin typeface="Speedee"/>
                <a:cs typeface="Speedee"/>
              </a:rPr>
              <a:t>restaurant </a:t>
            </a:r>
            <a:r>
              <a:rPr sz="1200" spc="60" dirty="0">
                <a:latin typeface="Speedee"/>
                <a:cs typeface="Speedee"/>
              </a:rPr>
              <a:t>has a </a:t>
            </a:r>
            <a:r>
              <a:rPr sz="1200" spc="50" dirty="0">
                <a:latin typeface="Speedee"/>
                <a:cs typeface="Speedee"/>
              </a:rPr>
              <a:t>large </a:t>
            </a:r>
            <a:r>
              <a:rPr sz="1200" spc="65" dirty="0">
                <a:latin typeface="Speedee"/>
                <a:cs typeface="Speedee"/>
              </a:rPr>
              <a:t>management team </a:t>
            </a:r>
            <a:r>
              <a:rPr sz="1200" spc="55" dirty="0">
                <a:latin typeface="Speedee"/>
                <a:cs typeface="Speedee"/>
              </a:rPr>
              <a:t>with </a:t>
            </a:r>
            <a:r>
              <a:rPr sz="1200" spc="60" dirty="0">
                <a:latin typeface="Speedee"/>
                <a:cs typeface="Speedee"/>
              </a:rPr>
              <a:t>a mix </a:t>
            </a:r>
            <a:r>
              <a:rPr sz="1200" spc="45" dirty="0">
                <a:latin typeface="Speedee"/>
                <a:cs typeface="Speedee"/>
              </a:rPr>
              <a:t>of </a:t>
            </a:r>
            <a:r>
              <a:rPr sz="1200" spc="5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genera</a:t>
            </a:r>
            <a:r>
              <a:rPr sz="1200" spc="35" dirty="0">
                <a:latin typeface="Speedee"/>
                <a:cs typeface="Speedee"/>
              </a:rPr>
              <a:t>t</a:t>
            </a:r>
            <a:r>
              <a:rPr sz="1200" spc="30" dirty="0">
                <a:latin typeface="Speedee"/>
                <a:cs typeface="Speedee"/>
              </a:rPr>
              <a:t>i</a:t>
            </a:r>
            <a:r>
              <a:rPr sz="1200" spc="55" dirty="0">
                <a:latin typeface="Speedee"/>
                <a:cs typeface="Speedee"/>
              </a:rPr>
              <a:t>o</a:t>
            </a:r>
            <a:r>
              <a:rPr sz="1200" spc="60" dirty="0">
                <a:latin typeface="Speedee"/>
                <a:cs typeface="Speedee"/>
              </a:rPr>
              <a:t>ns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and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e</a:t>
            </a:r>
            <a:r>
              <a:rPr sz="1200" spc="45" dirty="0">
                <a:latin typeface="Speedee"/>
                <a:cs typeface="Speedee"/>
              </a:rPr>
              <a:t>x</a:t>
            </a:r>
            <a:r>
              <a:rPr sz="1200" spc="80" dirty="0">
                <a:latin typeface="Speedee"/>
                <a:cs typeface="Speedee"/>
              </a:rPr>
              <a:t>p</a:t>
            </a:r>
            <a:r>
              <a:rPr sz="1200" spc="50" dirty="0">
                <a:latin typeface="Speedee"/>
                <a:cs typeface="Speedee"/>
              </a:rPr>
              <a:t>erienc</a:t>
            </a:r>
            <a:r>
              <a:rPr sz="1200" spc="65" dirty="0">
                <a:latin typeface="Speedee"/>
                <a:cs typeface="Speedee"/>
              </a:rPr>
              <a:t>e</a:t>
            </a:r>
            <a:r>
              <a:rPr sz="1200" spc="25" dirty="0">
                <a:latin typeface="Speedee"/>
                <a:cs typeface="Speedee"/>
              </a:rPr>
              <a:t>.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Three</a:t>
            </a:r>
            <a:r>
              <a:rPr sz="1200" spc="-60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new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lang="en-GB" sz="1200" spc="65" dirty="0">
                <a:latin typeface="Speedee"/>
                <a:cs typeface="Speedee"/>
              </a:rPr>
              <a:t>shift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lea</a:t>
            </a:r>
            <a:r>
              <a:rPr sz="1200" spc="80" dirty="0">
                <a:latin typeface="Speedee"/>
                <a:cs typeface="Speedee"/>
              </a:rPr>
              <a:t>d</a:t>
            </a:r>
            <a:r>
              <a:rPr sz="1200" spc="50" dirty="0">
                <a:latin typeface="Speedee"/>
                <a:cs typeface="Speedee"/>
              </a:rPr>
              <a:t>ers</a:t>
            </a:r>
            <a:r>
              <a:rPr sz="1200" spc="-6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have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bee</a:t>
            </a:r>
            <a:r>
              <a:rPr sz="1200" spc="35" dirty="0">
                <a:latin typeface="Speedee"/>
                <a:cs typeface="Speedee"/>
              </a:rPr>
              <a:t>n  </a:t>
            </a:r>
            <a:r>
              <a:rPr sz="1200" spc="60" dirty="0">
                <a:latin typeface="Speedee"/>
                <a:cs typeface="Speedee"/>
              </a:rPr>
              <a:t>promoted </a:t>
            </a:r>
            <a:r>
              <a:rPr sz="1200" spc="40" dirty="0">
                <a:latin typeface="Speedee"/>
                <a:cs typeface="Speedee"/>
              </a:rPr>
              <a:t>in </a:t>
            </a:r>
            <a:r>
              <a:rPr sz="1200" spc="55" dirty="0">
                <a:latin typeface="Speedee"/>
                <a:cs typeface="Speedee"/>
              </a:rPr>
              <a:t>the </a:t>
            </a:r>
            <a:r>
              <a:rPr sz="1200" spc="45" dirty="0">
                <a:latin typeface="Speedee"/>
                <a:cs typeface="Speedee"/>
              </a:rPr>
              <a:t>last </a:t>
            </a:r>
            <a:r>
              <a:rPr sz="1200" spc="60" dirty="0">
                <a:latin typeface="Speedee"/>
                <a:cs typeface="Speedee"/>
              </a:rPr>
              <a:t>2 </a:t>
            </a:r>
            <a:r>
              <a:rPr sz="1200" spc="55" dirty="0">
                <a:latin typeface="Speedee"/>
                <a:cs typeface="Speedee"/>
              </a:rPr>
              <a:t>months. Yet </a:t>
            </a:r>
            <a:r>
              <a:rPr sz="1200" spc="40" dirty="0">
                <a:latin typeface="Speedee"/>
                <a:cs typeface="Speedee"/>
              </a:rPr>
              <a:t>over </a:t>
            </a:r>
            <a:r>
              <a:rPr sz="1200" spc="55" dirty="0">
                <a:latin typeface="Speedee"/>
                <a:cs typeface="Speedee"/>
              </a:rPr>
              <a:t>the past </a:t>
            </a:r>
            <a:r>
              <a:rPr sz="1200" spc="35" dirty="0">
                <a:latin typeface="Speedee"/>
                <a:cs typeface="Speedee"/>
              </a:rPr>
              <a:t>six </a:t>
            </a:r>
            <a:r>
              <a:rPr sz="1200" spc="65" dirty="0">
                <a:latin typeface="Speedee"/>
                <a:cs typeface="Speedee"/>
              </a:rPr>
              <a:t>months </a:t>
            </a:r>
            <a:r>
              <a:rPr sz="1200" spc="35" dirty="0">
                <a:latin typeface="Speedee"/>
                <a:cs typeface="Speedee"/>
              </a:rPr>
              <a:t>there </a:t>
            </a:r>
            <a:r>
              <a:rPr sz="1200" spc="4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see</a:t>
            </a:r>
            <a:r>
              <a:rPr sz="1200" spc="70" dirty="0">
                <a:latin typeface="Speedee"/>
                <a:cs typeface="Speedee"/>
              </a:rPr>
              <a:t>m</a:t>
            </a:r>
            <a:r>
              <a:rPr sz="1200" spc="35" dirty="0">
                <a:latin typeface="Speedee"/>
                <a:cs typeface="Speedee"/>
              </a:rPr>
              <a:t>e</a:t>
            </a:r>
            <a:r>
              <a:rPr sz="1200" spc="65" dirty="0">
                <a:latin typeface="Speedee"/>
                <a:cs typeface="Speedee"/>
              </a:rPr>
              <a:t>d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t</a:t>
            </a:r>
            <a:r>
              <a:rPr sz="1200" spc="65" dirty="0">
                <a:latin typeface="Speedee"/>
                <a:cs typeface="Speedee"/>
              </a:rPr>
              <a:t>o</a:t>
            </a:r>
            <a:r>
              <a:rPr sz="1200" spc="-1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ha</a:t>
            </a:r>
            <a:r>
              <a:rPr sz="1200" spc="15" dirty="0">
                <a:latin typeface="Speedee"/>
                <a:cs typeface="Speedee"/>
              </a:rPr>
              <a:t>v</a:t>
            </a:r>
            <a:r>
              <a:rPr sz="1200" spc="60" dirty="0">
                <a:latin typeface="Speedee"/>
                <a:cs typeface="Speedee"/>
              </a:rPr>
              <a:t>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b</a:t>
            </a:r>
            <a:r>
              <a:rPr sz="1200" spc="45" dirty="0">
                <a:latin typeface="Speedee"/>
                <a:cs typeface="Speedee"/>
              </a:rPr>
              <a:t>ee</a:t>
            </a:r>
            <a:r>
              <a:rPr sz="1200" spc="65" dirty="0">
                <a:latin typeface="Speedee"/>
                <a:cs typeface="Speedee"/>
              </a:rPr>
              <a:t>n</a:t>
            </a:r>
            <a:r>
              <a:rPr sz="1200" spc="1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rising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c</a:t>
            </a:r>
            <a:r>
              <a:rPr sz="1200" spc="30" dirty="0">
                <a:latin typeface="Speedee"/>
                <a:cs typeface="Speedee"/>
              </a:rPr>
              <a:t>o</a:t>
            </a:r>
            <a:r>
              <a:rPr sz="1200" spc="40" dirty="0">
                <a:latin typeface="Speedee"/>
                <a:cs typeface="Speedee"/>
              </a:rPr>
              <a:t>n</a:t>
            </a:r>
            <a:r>
              <a:rPr sz="1200" spc="25" dirty="0">
                <a:latin typeface="Speedee"/>
                <a:cs typeface="Speedee"/>
              </a:rPr>
              <a:t>f</a:t>
            </a:r>
            <a:r>
              <a:rPr sz="1200" dirty="0">
                <a:latin typeface="Speedee"/>
                <a:cs typeface="Speedee"/>
              </a:rPr>
              <a:t>l</a:t>
            </a:r>
            <a:r>
              <a:rPr sz="1200" spc="25" dirty="0">
                <a:latin typeface="Speedee"/>
                <a:cs typeface="Speedee"/>
              </a:rPr>
              <a:t>ic</a:t>
            </a:r>
            <a:r>
              <a:rPr sz="1200" spc="40" dirty="0">
                <a:latin typeface="Speedee"/>
                <a:cs typeface="Speedee"/>
              </a:rPr>
              <a:t>t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i</a:t>
            </a:r>
            <a:r>
              <a:rPr sz="1200" spc="65" dirty="0">
                <a:latin typeface="Speedee"/>
                <a:cs typeface="Speedee"/>
              </a:rPr>
              <a:t>n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t</a:t>
            </a:r>
            <a:r>
              <a:rPr sz="1200" spc="50" dirty="0">
                <a:latin typeface="Speedee"/>
                <a:cs typeface="Speedee"/>
              </a:rPr>
              <a:t>h</a:t>
            </a:r>
            <a:r>
              <a:rPr sz="1200" spc="60" dirty="0">
                <a:latin typeface="Speedee"/>
                <a:cs typeface="Speedee"/>
              </a:rPr>
              <a:t>e</a:t>
            </a:r>
            <a:r>
              <a:rPr sz="1200" spc="-5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res</a:t>
            </a:r>
            <a:r>
              <a:rPr sz="1200" spc="-5" dirty="0">
                <a:latin typeface="Speedee"/>
                <a:cs typeface="Speedee"/>
              </a:rPr>
              <a:t>t</a:t>
            </a:r>
            <a:r>
              <a:rPr sz="1200" spc="20" dirty="0">
                <a:latin typeface="Speedee"/>
                <a:cs typeface="Speedee"/>
              </a:rPr>
              <a:t>aura</a:t>
            </a:r>
            <a:r>
              <a:rPr sz="1200" spc="40" dirty="0">
                <a:latin typeface="Speedee"/>
                <a:cs typeface="Speedee"/>
              </a:rPr>
              <a:t>n</a:t>
            </a:r>
            <a:r>
              <a:rPr sz="1200" spc="155" dirty="0">
                <a:latin typeface="Speedee"/>
                <a:cs typeface="Speedee"/>
              </a:rPr>
              <a:t>t</a:t>
            </a:r>
            <a:r>
              <a:rPr sz="1200" spc="45" dirty="0">
                <a:latin typeface="Speedee"/>
                <a:cs typeface="Speedee"/>
              </a:rPr>
              <a:t>be</a:t>
            </a:r>
            <a:r>
              <a:rPr sz="1200" spc="20" dirty="0">
                <a:latin typeface="Speedee"/>
                <a:cs typeface="Speedee"/>
              </a:rPr>
              <a:t>t</a:t>
            </a:r>
            <a:r>
              <a:rPr sz="1200" spc="60" dirty="0">
                <a:latin typeface="Speedee"/>
                <a:cs typeface="Speedee"/>
              </a:rPr>
              <a:t>w</a:t>
            </a:r>
            <a:r>
              <a:rPr sz="1200" spc="45" dirty="0">
                <a:latin typeface="Speedee"/>
                <a:cs typeface="Speedee"/>
              </a:rPr>
              <a:t>ee</a:t>
            </a:r>
            <a:r>
              <a:rPr sz="1200" spc="65" dirty="0">
                <a:latin typeface="Speedee"/>
                <a:cs typeface="Speedee"/>
              </a:rPr>
              <a:t>n</a:t>
            </a:r>
            <a:r>
              <a:rPr sz="1200" spc="-7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t</a:t>
            </a:r>
            <a:r>
              <a:rPr sz="1200" spc="75" dirty="0">
                <a:latin typeface="Speedee"/>
                <a:cs typeface="Speedee"/>
              </a:rPr>
              <a:t>h</a:t>
            </a:r>
            <a:r>
              <a:rPr sz="1200" spc="35" dirty="0">
                <a:latin typeface="Speedee"/>
                <a:cs typeface="Speedee"/>
              </a:rPr>
              <a:t>e  </a:t>
            </a:r>
            <a:r>
              <a:rPr sz="1200" spc="65" dirty="0">
                <a:latin typeface="Speedee"/>
                <a:cs typeface="Speedee"/>
              </a:rPr>
              <a:t>management </a:t>
            </a:r>
            <a:r>
              <a:rPr sz="1200" spc="55" dirty="0">
                <a:latin typeface="Speedee"/>
                <a:cs typeface="Speedee"/>
              </a:rPr>
              <a:t>team. Also </a:t>
            </a:r>
            <a:r>
              <a:rPr sz="1200" spc="50" dirty="0">
                <a:latin typeface="Speedee"/>
                <a:cs typeface="Speedee"/>
              </a:rPr>
              <a:t>there </a:t>
            </a:r>
            <a:r>
              <a:rPr sz="1200" spc="60" dirty="0">
                <a:latin typeface="Speedee"/>
                <a:cs typeface="Speedee"/>
              </a:rPr>
              <a:t>have </a:t>
            </a:r>
            <a:r>
              <a:rPr sz="1200" spc="55" dirty="0">
                <a:latin typeface="Speedee"/>
                <a:cs typeface="Speedee"/>
              </a:rPr>
              <a:t>been </a:t>
            </a:r>
            <a:r>
              <a:rPr sz="1200" spc="60" dirty="0">
                <a:latin typeface="Speedee"/>
                <a:cs typeface="Speedee"/>
              </a:rPr>
              <a:t>a </a:t>
            </a:r>
            <a:r>
              <a:rPr sz="1200" spc="65" dirty="0">
                <a:latin typeface="Speedee"/>
                <a:cs typeface="Speedee"/>
              </a:rPr>
              <a:t>number </a:t>
            </a:r>
            <a:r>
              <a:rPr sz="1200" spc="35" dirty="0">
                <a:latin typeface="Speedee"/>
                <a:cs typeface="Speedee"/>
              </a:rPr>
              <a:t>of </a:t>
            </a:r>
            <a:r>
              <a:rPr sz="1200" spc="55" dirty="0">
                <a:latin typeface="Speedee"/>
                <a:cs typeface="Speedee"/>
              </a:rPr>
              <a:t>complaints to </a:t>
            </a:r>
            <a:r>
              <a:rPr sz="1200" spc="6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Human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Resources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about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managers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being</a:t>
            </a:r>
            <a:r>
              <a:rPr sz="1200" spc="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unprofessional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and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in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some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insta</a:t>
            </a:r>
            <a:r>
              <a:rPr sz="1200" spc="70" dirty="0">
                <a:latin typeface="Speedee"/>
                <a:cs typeface="Speedee"/>
              </a:rPr>
              <a:t>n</a:t>
            </a:r>
            <a:r>
              <a:rPr sz="1200" spc="60" dirty="0">
                <a:latin typeface="Speedee"/>
                <a:cs typeface="Speedee"/>
              </a:rPr>
              <a:t>ces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ru</a:t>
            </a:r>
            <a:r>
              <a:rPr sz="1200" spc="70" dirty="0">
                <a:latin typeface="Speedee"/>
                <a:cs typeface="Speedee"/>
              </a:rPr>
              <a:t>d</a:t>
            </a:r>
            <a:r>
              <a:rPr sz="1200" spc="60" dirty="0">
                <a:latin typeface="Speedee"/>
                <a:cs typeface="Speedee"/>
              </a:rPr>
              <a:t>e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an</a:t>
            </a:r>
            <a:r>
              <a:rPr sz="1200" spc="65" dirty="0">
                <a:latin typeface="Speedee"/>
                <a:cs typeface="Speedee"/>
              </a:rPr>
              <a:t>d</a:t>
            </a:r>
            <a:r>
              <a:rPr sz="1200" spc="-6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a</a:t>
            </a:r>
            <a:r>
              <a:rPr sz="1200" spc="20" dirty="0">
                <a:latin typeface="Speedee"/>
                <a:cs typeface="Speedee"/>
              </a:rPr>
              <a:t>ggress</a:t>
            </a:r>
            <a:r>
              <a:rPr sz="1200" dirty="0">
                <a:latin typeface="Speedee"/>
                <a:cs typeface="Speedee"/>
              </a:rPr>
              <a:t>iv</a:t>
            </a:r>
            <a:r>
              <a:rPr sz="1200" spc="165" dirty="0">
                <a:latin typeface="Speedee"/>
                <a:cs typeface="Speedee"/>
              </a:rPr>
              <a:t>e</a:t>
            </a:r>
            <a:r>
              <a:rPr sz="1200" spc="45" dirty="0">
                <a:latin typeface="Speedee"/>
                <a:cs typeface="Speedee"/>
              </a:rPr>
              <a:t>t</a:t>
            </a:r>
            <a:r>
              <a:rPr sz="1200" spc="55" dirty="0">
                <a:latin typeface="Speedee"/>
                <a:cs typeface="Speedee"/>
              </a:rPr>
              <a:t>o</a:t>
            </a:r>
            <a:r>
              <a:rPr sz="1200" spc="70" dirty="0">
                <a:latin typeface="Speedee"/>
                <a:cs typeface="Speedee"/>
              </a:rPr>
              <a:t>wa</a:t>
            </a:r>
            <a:r>
              <a:rPr sz="1200" spc="45" dirty="0">
                <a:latin typeface="Speedee"/>
                <a:cs typeface="Speedee"/>
              </a:rPr>
              <a:t>r</a:t>
            </a:r>
            <a:r>
              <a:rPr sz="1200" spc="60" dirty="0">
                <a:latin typeface="Speedee"/>
                <a:cs typeface="Speedee"/>
              </a:rPr>
              <a:t>ds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90" dirty="0">
                <a:latin typeface="Speedee"/>
                <a:cs typeface="Speedee"/>
              </a:rPr>
              <a:t>r</a:t>
            </a:r>
            <a:r>
              <a:rPr sz="1200" spc="114" dirty="0">
                <a:latin typeface="Speedee"/>
                <a:cs typeface="Speedee"/>
              </a:rPr>
              <a:t>e</a:t>
            </a:r>
            <a:r>
              <a:rPr sz="1200" spc="100" dirty="0">
                <a:latin typeface="Speedee"/>
                <a:cs typeface="Speedee"/>
              </a:rPr>
              <a:t>s</a:t>
            </a:r>
            <a:r>
              <a:rPr sz="1200" spc="80" dirty="0">
                <a:latin typeface="Speedee"/>
                <a:cs typeface="Speedee"/>
              </a:rPr>
              <a:t>t</a:t>
            </a:r>
            <a:r>
              <a:rPr sz="1200" spc="110" dirty="0">
                <a:latin typeface="Speedee"/>
                <a:cs typeface="Speedee"/>
              </a:rPr>
              <a:t>au</a:t>
            </a:r>
            <a:r>
              <a:rPr sz="1200" spc="90" dirty="0">
                <a:latin typeface="Speedee"/>
                <a:cs typeface="Speedee"/>
              </a:rPr>
              <a:t>r</a:t>
            </a:r>
            <a:r>
              <a:rPr sz="1200" spc="120" dirty="0">
                <a:latin typeface="Speedee"/>
                <a:cs typeface="Speedee"/>
              </a:rPr>
              <a:t>a</a:t>
            </a:r>
            <a:r>
              <a:rPr sz="1200" spc="110" dirty="0">
                <a:latin typeface="Speedee"/>
                <a:cs typeface="Speedee"/>
              </a:rPr>
              <a:t>n</a:t>
            </a:r>
            <a:r>
              <a:rPr sz="1200" spc="40" dirty="0">
                <a:latin typeface="Speedee"/>
                <a:cs typeface="Speedee"/>
              </a:rPr>
              <a:t>t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s</a:t>
            </a:r>
            <a:r>
              <a:rPr sz="1200" spc="10" dirty="0">
                <a:latin typeface="Speedee"/>
                <a:cs typeface="Speedee"/>
              </a:rPr>
              <a:t>t</a:t>
            </a:r>
            <a:r>
              <a:rPr sz="1200" spc="20" dirty="0">
                <a:latin typeface="Speedee"/>
                <a:cs typeface="Speedee"/>
              </a:rPr>
              <a:t>aff</a:t>
            </a:r>
            <a:r>
              <a:rPr sz="1200" spc="25" dirty="0">
                <a:latin typeface="Speedee"/>
                <a:cs typeface="Speedee"/>
              </a:rPr>
              <a:t>.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Speedee"/>
              <a:cs typeface="Speedee"/>
            </a:endParaRPr>
          </a:p>
          <a:p>
            <a:pPr marL="12700" marR="579755">
              <a:lnSpc>
                <a:spcPct val="108300"/>
              </a:lnSpc>
              <a:spcBef>
                <a:spcPts val="5"/>
              </a:spcBef>
            </a:pPr>
            <a:r>
              <a:rPr sz="1200" spc="35" dirty="0">
                <a:latin typeface="Speedee"/>
                <a:cs typeface="Speedee"/>
              </a:rPr>
              <a:t>Last night </a:t>
            </a:r>
            <a:r>
              <a:rPr sz="1200" spc="40" dirty="0">
                <a:latin typeface="Speedee"/>
                <a:cs typeface="Speedee"/>
              </a:rPr>
              <a:t>you </a:t>
            </a:r>
            <a:r>
              <a:rPr sz="1200" spc="35" dirty="0">
                <a:latin typeface="Speedee"/>
                <a:cs typeface="Speedee"/>
              </a:rPr>
              <a:t>held </a:t>
            </a:r>
            <a:r>
              <a:rPr sz="1200" spc="60" dirty="0">
                <a:latin typeface="Speedee"/>
                <a:cs typeface="Speedee"/>
              </a:rPr>
              <a:t>a </a:t>
            </a:r>
            <a:r>
              <a:rPr sz="1200" spc="45" dirty="0">
                <a:latin typeface="Speedee"/>
                <a:cs typeface="Speedee"/>
              </a:rPr>
              <a:t>crew </a:t>
            </a:r>
            <a:r>
              <a:rPr sz="1200" spc="35" dirty="0">
                <a:latin typeface="Speedee"/>
                <a:cs typeface="Speedee"/>
              </a:rPr>
              <a:t>meeting, </a:t>
            </a:r>
            <a:r>
              <a:rPr sz="1200" spc="45" dirty="0">
                <a:latin typeface="Speedee"/>
                <a:cs typeface="Speedee"/>
              </a:rPr>
              <a:t>however </a:t>
            </a:r>
            <a:r>
              <a:rPr sz="1200" spc="35" dirty="0">
                <a:latin typeface="Speedee"/>
                <a:cs typeface="Speedee"/>
              </a:rPr>
              <a:t>only </a:t>
            </a:r>
            <a:r>
              <a:rPr sz="1200" spc="40" dirty="0">
                <a:latin typeface="Speedee"/>
                <a:cs typeface="Speedee"/>
              </a:rPr>
              <a:t>20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people </a:t>
            </a:r>
            <a:r>
              <a:rPr sz="1200" spc="25" dirty="0">
                <a:latin typeface="Speedee"/>
                <a:cs typeface="Speedee"/>
              </a:rPr>
              <a:t>turned </a:t>
            </a:r>
            <a:r>
              <a:rPr sz="1200" spc="30" dirty="0">
                <a:latin typeface="Speedee"/>
                <a:cs typeface="Speedee"/>
              </a:rPr>
              <a:t>up. 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Today you </a:t>
            </a:r>
            <a:r>
              <a:rPr sz="1200" spc="45" dirty="0">
                <a:latin typeface="Speedee"/>
                <a:cs typeface="Speedee"/>
              </a:rPr>
              <a:t>have </a:t>
            </a:r>
            <a:r>
              <a:rPr sz="1200" spc="55" dirty="0">
                <a:latin typeface="Speedee"/>
                <a:cs typeface="Speedee"/>
              </a:rPr>
              <a:t>asked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 </a:t>
            </a:r>
            <a:r>
              <a:rPr sz="1200" spc="15" dirty="0">
                <a:latin typeface="Speedee"/>
                <a:cs typeface="Speedee"/>
              </a:rPr>
              <a:t>couple </a:t>
            </a:r>
            <a:r>
              <a:rPr sz="1200" spc="35" dirty="0">
                <a:latin typeface="Speedee"/>
                <a:cs typeface="Speedee"/>
              </a:rPr>
              <a:t>of </a:t>
            </a:r>
            <a:r>
              <a:rPr sz="1200" spc="50" dirty="0">
                <a:latin typeface="Speedee"/>
                <a:cs typeface="Speedee"/>
              </a:rPr>
              <a:t>employee</a:t>
            </a:r>
            <a:r>
              <a:rPr lang="en-GB" sz="1200" spc="50" dirty="0">
                <a:latin typeface="Speedee"/>
                <a:cs typeface="Speedee"/>
              </a:rPr>
              <a:t>s </a:t>
            </a:r>
            <a:r>
              <a:rPr sz="1200" spc="50" dirty="0">
                <a:latin typeface="Speedee"/>
                <a:cs typeface="Speedee"/>
              </a:rPr>
              <a:t>why</a:t>
            </a:r>
            <a:r>
              <a:rPr lang="en-GB" sz="1200" spc="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they</a:t>
            </a:r>
            <a:r>
              <a:rPr lang="en-GB" sz="1200" spc="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did</a:t>
            </a:r>
            <a:r>
              <a:rPr lang="en-GB" sz="1200" spc="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not</a:t>
            </a:r>
            <a:r>
              <a:rPr lang="en-GB" sz="1200" spc="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attend</a:t>
            </a:r>
            <a:r>
              <a:rPr lang="en-GB" sz="1200" spc="5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and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they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told</a:t>
            </a:r>
            <a:r>
              <a:rPr lang="en-GB" sz="1200" spc="55" dirty="0">
                <a:latin typeface="Speedee"/>
                <a:cs typeface="Speedee"/>
              </a:rPr>
              <a:t> you </a:t>
            </a:r>
            <a:r>
              <a:rPr sz="1200" spc="55" dirty="0">
                <a:latin typeface="Speedee"/>
                <a:cs typeface="Speedee"/>
              </a:rPr>
              <a:t>that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they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do </a:t>
            </a:r>
            <a:r>
              <a:rPr sz="1200" spc="40" dirty="0">
                <a:latin typeface="Speedee"/>
                <a:cs typeface="Speedee"/>
              </a:rPr>
              <a:t>not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attend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as </a:t>
            </a:r>
            <a:r>
              <a:rPr sz="1200" spc="30" dirty="0">
                <a:latin typeface="Speedee"/>
                <a:cs typeface="Speedee"/>
              </a:rPr>
              <a:t>they</a:t>
            </a:r>
            <a:r>
              <a:rPr lang="en-GB" sz="1200" spc="3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feel</a:t>
            </a:r>
            <a:r>
              <a:rPr lang="en-GB" sz="1200" spc="3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a</a:t>
            </a:r>
            <a:r>
              <a:rPr lang="en-GB" sz="1200" spc="30" dirty="0">
                <a:latin typeface="Speedee"/>
                <a:cs typeface="Speedee"/>
              </a:rPr>
              <a:t>s though </a:t>
            </a:r>
            <a:r>
              <a:rPr sz="1200" spc="30" dirty="0">
                <a:latin typeface="Speedee"/>
                <a:cs typeface="Speedee"/>
              </a:rPr>
              <a:t>their</a:t>
            </a:r>
            <a:r>
              <a:rPr lang="en-GB" sz="1200" spc="3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opinion </a:t>
            </a:r>
            <a:r>
              <a:rPr sz="1200" spc="15" dirty="0">
                <a:latin typeface="Speedee"/>
                <a:cs typeface="Speedee"/>
              </a:rPr>
              <a:t>doesn’t</a:t>
            </a:r>
            <a:r>
              <a:rPr lang="en-GB" sz="1200" spc="15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count.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Some</a:t>
            </a:r>
            <a:r>
              <a:rPr sz="1200" spc="-1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points</a:t>
            </a:r>
            <a:r>
              <a:rPr sz="1200" spc="-1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brought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up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in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the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crew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meeting</a:t>
            </a:r>
            <a:r>
              <a:rPr sz="1200" spc="-15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are</a:t>
            </a:r>
            <a:r>
              <a:rPr lang="en-GB" sz="1200" spc="15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highlighted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below: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Speedee"/>
              <a:cs typeface="Speedee"/>
            </a:endParaRPr>
          </a:p>
          <a:p>
            <a:pPr marL="349250" indent="-229235">
              <a:lnSpc>
                <a:spcPct val="100000"/>
              </a:lnSpc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spc="40" dirty="0">
                <a:latin typeface="Speedee"/>
                <a:cs typeface="Speedee"/>
              </a:rPr>
              <a:t>Employee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of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the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month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was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announced</a:t>
            </a:r>
            <a:endParaRPr sz="1200" dirty="0">
              <a:latin typeface="Speedee"/>
              <a:cs typeface="Speedee"/>
            </a:endParaRPr>
          </a:p>
          <a:p>
            <a:pPr marL="349250" indent="-229235">
              <a:lnSpc>
                <a:spcPct val="100000"/>
              </a:lnSpc>
              <a:spcBef>
                <a:spcPts val="420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spc="35" dirty="0">
                <a:latin typeface="Speedee"/>
                <a:cs typeface="Speedee"/>
              </a:rPr>
              <a:t>Employees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asked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what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the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next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promotion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was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and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when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it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was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being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launched</a:t>
            </a:r>
            <a:endParaRPr sz="1200" dirty="0">
              <a:latin typeface="Speedee"/>
              <a:cs typeface="Speedee"/>
            </a:endParaRPr>
          </a:p>
          <a:p>
            <a:pPr marL="349250" marR="595630" indent="-228600">
              <a:lnSpc>
                <a:spcPct val="105100"/>
              </a:lnSpc>
              <a:spcBef>
                <a:spcPts val="350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spc="40" dirty="0">
                <a:latin typeface="Speedee"/>
                <a:cs typeface="Speedee"/>
              </a:rPr>
              <a:t>You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covered</a:t>
            </a:r>
            <a:r>
              <a:rPr sz="1200" spc="-110" dirty="0">
                <a:latin typeface="Speedee"/>
                <a:cs typeface="Speedee"/>
              </a:rPr>
              <a:t> </a:t>
            </a:r>
            <a:r>
              <a:rPr lang="en-GB" sz="1200" spc="-110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McDonald’s</a:t>
            </a:r>
            <a:r>
              <a:rPr lang="en-GB" sz="1200" spc="15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5</a:t>
            </a:r>
            <a:r>
              <a:rPr sz="1200" spc="-110" dirty="0">
                <a:latin typeface="Speedee"/>
                <a:cs typeface="Speedee"/>
              </a:rPr>
              <a:t> </a:t>
            </a:r>
            <a:r>
              <a:rPr sz="1200" spc="15" dirty="0">
                <a:latin typeface="Speedee"/>
                <a:cs typeface="Speedee"/>
              </a:rPr>
              <a:t>values</a:t>
            </a:r>
            <a:r>
              <a:rPr sz="1200" spc="11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and</a:t>
            </a:r>
            <a:r>
              <a:rPr sz="1200" spc="-105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vision–</a:t>
            </a:r>
            <a:r>
              <a:rPr sz="1200" spc="-13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this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was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new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news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to</a:t>
            </a:r>
            <a:r>
              <a:rPr lang="en-GB" sz="1200" spc="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employees</a:t>
            </a:r>
            <a:endParaRPr sz="1200" dirty="0">
              <a:latin typeface="Speedee"/>
              <a:cs typeface="Speedee"/>
            </a:endParaRPr>
          </a:p>
          <a:p>
            <a:pPr marL="349250" indent="-229235">
              <a:lnSpc>
                <a:spcPct val="100000"/>
              </a:lnSpc>
              <a:spcBef>
                <a:spcPts val="420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spc="30" dirty="0">
                <a:latin typeface="Speedee"/>
                <a:cs typeface="Speedee"/>
              </a:rPr>
              <a:t>Employees</a:t>
            </a:r>
            <a:r>
              <a:rPr lang="en-GB" sz="1200" spc="3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complained</a:t>
            </a:r>
            <a:r>
              <a:rPr lang="en-GB" sz="1200" spc="3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about</a:t>
            </a:r>
            <a:r>
              <a:rPr lang="en-GB" sz="1200" spc="3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not</a:t>
            </a:r>
            <a:r>
              <a:rPr lang="en-GB" sz="1200" spc="30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being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grantedrequests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throughMyschedule</a:t>
            </a:r>
            <a:endParaRPr sz="1200" dirty="0">
              <a:latin typeface="Speedee"/>
              <a:cs typeface="Speedee"/>
            </a:endParaRPr>
          </a:p>
          <a:p>
            <a:pPr marL="349250" indent="-229235">
              <a:lnSpc>
                <a:spcPct val="100000"/>
              </a:lnSpc>
              <a:spcBef>
                <a:spcPts val="420"/>
              </a:spcBef>
              <a:buFont typeface="Symbol"/>
              <a:buChar char=""/>
              <a:tabLst>
                <a:tab pos="349250" algn="l"/>
                <a:tab pos="349885" algn="l"/>
              </a:tabLst>
            </a:pPr>
            <a:r>
              <a:rPr sz="1200" spc="35" dirty="0">
                <a:latin typeface="Speedee"/>
                <a:cs typeface="Speedee"/>
              </a:rPr>
              <a:t>Announcement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made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on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the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recent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promotion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of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two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crew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trainers</a:t>
            </a:r>
            <a:endParaRPr sz="1200" dirty="0">
              <a:latin typeface="Speedee"/>
              <a:cs typeface="Speede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49476" y="6152447"/>
            <a:ext cx="177927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GB" sz="2000" b="1" dirty="0">
              <a:solidFill>
                <a:srgbClr val="C00000"/>
              </a:solidFill>
              <a:latin typeface="Speedee"/>
              <a:cs typeface="Speede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Speedee"/>
                <a:cs typeface="Speedee"/>
              </a:rPr>
              <a:t>People</a:t>
            </a:r>
            <a:r>
              <a:rPr sz="2000" b="1" spc="-80" dirty="0">
                <a:solidFill>
                  <a:srgbClr val="C00000"/>
                </a:solidFill>
                <a:latin typeface="Speedee"/>
                <a:cs typeface="Speedee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peedee"/>
                <a:cs typeface="Speedee"/>
              </a:rPr>
              <a:t>Figures</a:t>
            </a:r>
            <a:endParaRPr sz="2000" dirty="0">
              <a:latin typeface="Speedee"/>
              <a:cs typeface="Speede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9476" y="6876669"/>
            <a:ext cx="5275580" cy="617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95"/>
              </a:spcBef>
            </a:pPr>
            <a:r>
              <a:rPr sz="1200" spc="20" dirty="0">
                <a:latin typeface="Speedee"/>
                <a:cs typeface="Speedee"/>
              </a:rPr>
              <a:t>This</a:t>
            </a:r>
            <a:r>
              <a:rPr sz="1200" spc="-7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year</a:t>
            </a:r>
            <a:r>
              <a:rPr sz="1200" spc="-7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so</a:t>
            </a:r>
            <a:r>
              <a:rPr sz="1200" spc="-65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far</a:t>
            </a:r>
            <a:r>
              <a:rPr sz="1200" spc="-7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21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people</a:t>
            </a:r>
            <a:r>
              <a:rPr lang="en-GB" sz="1200" spc="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have</a:t>
            </a:r>
            <a:r>
              <a:rPr sz="1200" spc="-65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left</a:t>
            </a:r>
            <a:r>
              <a:rPr sz="1200" spc="-7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the</a:t>
            </a:r>
            <a:r>
              <a:rPr sz="1200" spc="-65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restaurant</a:t>
            </a:r>
            <a:r>
              <a:rPr sz="1200" spc="-7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team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–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most</a:t>
            </a:r>
            <a:r>
              <a:rPr sz="1200" spc="-8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of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40" dirty="0">
                <a:latin typeface="Speedee"/>
                <a:cs typeface="Speedee"/>
              </a:rPr>
              <a:t>them</a:t>
            </a:r>
            <a:r>
              <a:rPr sz="1200" spc="-75" dirty="0">
                <a:latin typeface="Speedee"/>
                <a:cs typeface="Speedee"/>
              </a:rPr>
              <a:t> </a:t>
            </a:r>
            <a:r>
              <a:rPr sz="1200" spc="10" dirty="0">
                <a:latin typeface="Speedee"/>
                <a:cs typeface="Speedee"/>
              </a:rPr>
              <a:t>didn’t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even </a:t>
            </a:r>
            <a:r>
              <a:rPr sz="1200" spc="10" dirty="0">
                <a:latin typeface="Speedee"/>
                <a:cs typeface="Speedee"/>
              </a:rPr>
              <a:t>resign, </a:t>
            </a:r>
            <a:r>
              <a:rPr sz="1200" spc="25" dirty="0">
                <a:latin typeface="Speedee"/>
                <a:cs typeface="Speedee"/>
              </a:rPr>
              <a:t>they </a:t>
            </a:r>
            <a:r>
              <a:rPr sz="1200" spc="20" dirty="0">
                <a:latin typeface="Speedee"/>
                <a:cs typeface="Speedee"/>
              </a:rPr>
              <a:t>just </a:t>
            </a:r>
            <a:r>
              <a:rPr sz="1200" spc="15" dirty="0">
                <a:latin typeface="Speedee"/>
                <a:cs typeface="Speedee"/>
              </a:rPr>
              <a:t>stopped </a:t>
            </a:r>
            <a:r>
              <a:rPr sz="1200" spc="20" dirty="0">
                <a:latin typeface="Speedee"/>
                <a:cs typeface="Speedee"/>
              </a:rPr>
              <a:t>showing </a:t>
            </a:r>
            <a:r>
              <a:rPr sz="1200" spc="30" dirty="0">
                <a:latin typeface="Speedee"/>
                <a:cs typeface="Speedee"/>
              </a:rPr>
              <a:t>up. </a:t>
            </a:r>
            <a:r>
              <a:rPr sz="1200" spc="25" dirty="0">
                <a:latin typeface="Speedee"/>
                <a:cs typeface="Speedee"/>
              </a:rPr>
              <a:t>It is </a:t>
            </a:r>
            <a:r>
              <a:rPr sz="1200" spc="30" dirty="0">
                <a:latin typeface="Speedee"/>
                <a:cs typeface="Speedee"/>
              </a:rPr>
              <a:t>not </a:t>
            </a:r>
            <a:r>
              <a:rPr sz="1200" dirty="0">
                <a:latin typeface="Speedee"/>
                <a:cs typeface="Speedee"/>
              </a:rPr>
              <a:t>difficult </a:t>
            </a:r>
            <a:r>
              <a:rPr sz="1200" spc="35" dirty="0">
                <a:latin typeface="Speedee"/>
                <a:cs typeface="Speedee"/>
              </a:rPr>
              <a:t>to </a:t>
            </a:r>
            <a:r>
              <a:rPr sz="1200" spc="5" dirty="0">
                <a:latin typeface="Speedee"/>
                <a:cs typeface="Speedee"/>
              </a:rPr>
              <a:t>replenish </a:t>
            </a:r>
            <a:r>
              <a:rPr sz="1200" spc="25" dirty="0">
                <a:latin typeface="Speedee"/>
                <a:cs typeface="Speedee"/>
              </a:rPr>
              <a:t>the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" dirty="0">
                <a:latin typeface="Speedee"/>
                <a:cs typeface="Speedee"/>
              </a:rPr>
              <a:t>staff</a:t>
            </a:r>
            <a:r>
              <a:rPr sz="1200" spc="-6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and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applications</a:t>
            </a:r>
            <a:r>
              <a:rPr lang="en-GB" sz="1200" spc="25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to</a:t>
            </a:r>
            <a:r>
              <a:rPr lang="en-GB" sz="1200" spc="25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the</a:t>
            </a:r>
            <a:r>
              <a:rPr lang="en-GB" sz="1200" spc="25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restaurant</a:t>
            </a:r>
            <a:r>
              <a:rPr lang="en-GB" sz="1200" spc="25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are</a:t>
            </a:r>
            <a:r>
              <a:rPr lang="en-GB" sz="1200" spc="25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high.</a:t>
            </a:r>
            <a:r>
              <a:rPr lang="en-GB" sz="1200" spc="25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Current</a:t>
            </a:r>
            <a:r>
              <a:rPr lang="en-GB" sz="1200" spc="25" dirty="0">
                <a:latin typeface="Speedee"/>
                <a:cs typeface="Speedee"/>
              </a:rPr>
              <a:t>  p</a:t>
            </a:r>
            <a:r>
              <a:rPr sz="1200" spc="25" dirty="0">
                <a:latin typeface="Speedee"/>
                <a:cs typeface="Speedee"/>
              </a:rPr>
              <a:t>ay</a:t>
            </a:r>
            <a:r>
              <a:rPr lang="en-GB" sz="1200" spc="25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rates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are:</a:t>
            </a:r>
            <a:endParaRPr sz="1200" dirty="0">
              <a:latin typeface="Speedee"/>
              <a:cs typeface="Speede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3756" y="8891727"/>
            <a:ext cx="5133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Speedee"/>
                <a:cs typeface="Speedee"/>
              </a:rPr>
              <a:t>One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employee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did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leave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resignation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letter</a:t>
            </a:r>
            <a:r>
              <a:rPr sz="1200" spc="5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which</a:t>
            </a:r>
            <a:r>
              <a:rPr sz="1200" spc="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you</a:t>
            </a:r>
            <a:r>
              <a:rPr sz="1200" spc="4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can</a:t>
            </a:r>
            <a:r>
              <a:rPr sz="1200" spc="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view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here:</a:t>
            </a:r>
            <a:endParaRPr sz="1200">
              <a:latin typeface="Speedee"/>
              <a:cs typeface="Speedee"/>
            </a:endParaRP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0ED54D3C-5654-4532-B21B-181F19E4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82134"/>
              </p:ext>
            </p:extLst>
          </p:nvPr>
        </p:nvGraphicFramePr>
        <p:xfrm>
          <a:off x="1184275" y="7831469"/>
          <a:ext cx="5153456" cy="499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63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200" b="1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Crew (under18)</a:t>
                      </a:r>
                      <a:endParaRPr sz="1200" dirty="0">
                        <a:latin typeface="Speedee"/>
                        <a:cs typeface="Speedee"/>
                      </a:endParaRPr>
                    </a:p>
                  </a:txBody>
                  <a:tcPr marL="0" marR="0" marT="33020" marB="0">
                    <a:lnL w="6350">
                      <a:solidFill>
                        <a:srgbClr val="FFD276"/>
                      </a:solidFill>
                      <a:prstDash val="solid"/>
                    </a:lnL>
                    <a:lnR w="6350">
                      <a:solidFill>
                        <a:srgbClr val="FFD276"/>
                      </a:solidFill>
                      <a:prstDash val="solid"/>
                    </a:lnR>
                    <a:lnT w="6350">
                      <a:solidFill>
                        <a:srgbClr val="FFD276"/>
                      </a:solidFill>
                      <a:prstDash val="solid"/>
                    </a:lnT>
                    <a:lnB w="19050">
                      <a:solidFill>
                        <a:srgbClr val="FFD2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200" b="1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Crew (over18)</a:t>
                      </a:r>
                      <a:endParaRPr sz="1200" dirty="0">
                        <a:latin typeface="Speedee"/>
                        <a:cs typeface="Speedee"/>
                      </a:endParaRPr>
                    </a:p>
                  </a:txBody>
                  <a:tcPr marL="0" marR="0" marT="33020" marB="0">
                    <a:lnL w="6350">
                      <a:solidFill>
                        <a:srgbClr val="FFD276"/>
                      </a:solidFill>
                      <a:prstDash val="solid"/>
                    </a:lnL>
                    <a:lnR w="6350">
                      <a:solidFill>
                        <a:srgbClr val="FFD276"/>
                      </a:solidFill>
                      <a:prstDash val="solid"/>
                    </a:lnR>
                    <a:lnT w="6350">
                      <a:solidFill>
                        <a:srgbClr val="FFD276"/>
                      </a:solidFill>
                      <a:prstDash val="solid"/>
                    </a:lnT>
                    <a:lnB w="19050">
                      <a:solidFill>
                        <a:srgbClr val="FFD2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200" b="1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Customer Care</a:t>
                      </a:r>
                      <a:endParaRPr sz="1200" dirty="0">
                        <a:latin typeface="Speedee"/>
                        <a:cs typeface="Speedee"/>
                      </a:endParaRPr>
                    </a:p>
                  </a:txBody>
                  <a:tcPr marL="0" marR="0" marT="33020" marB="0">
                    <a:lnL w="6350">
                      <a:solidFill>
                        <a:srgbClr val="FFD276"/>
                      </a:solidFill>
                      <a:prstDash val="solid"/>
                    </a:lnL>
                    <a:lnR w="6350">
                      <a:solidFill>
                        <a:srgbClr val="FFD276"/>
                      </a:solidFill>
                      <a:prstDash val="solid"/>
                    </a:lnR>
                    <a:lnT w="6350">
                      <a:solidFill>
                        <a:srgbClr val="FFD276"/>
                      </a:solidFill>
                      <a:prstDash val="solid"/>
                    </a:lnT>
                    <a:lnB w="19050">
                      <a:solidFill>
                        <a:srgbClr val="FFD2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200" b="1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Shift Manager</a:t>
                      </a:r>
                      <a:endParaRPr sz="1200" dirty="0">
                        <a:latin typeface="Speedee"/>
                        <a:cs typeface="Speedee"/>
                      </a:endParaRPr>
                    </a:p>
                  </a:txBody>
                  <a:tcPr marL="0" marR="0" marT="33020" marB="0">
                    <a:lnL w="6350">
                      <a:solidFill>
                        <a:srgbClr val="FFD276"/>
                      </a:solidFill>
                      <a:prstDash val="solid"/>
                    </a:lnL>
                    <a:lnR w="6350">
                      <a:solidFill>
                        <a:srgbClr val="FFD276"/>
                      </a:solidFill>
                      <a:prstDash val="solid"/>
                    </a:lnR>
                    <a:lnT w="6350">
                      <a:solidFill>
                        <a:srgbClr val="FFD276"/>
                      </a:solidFill>
                      <a:prstDash val="solid"/>
                    </a:lnT>
                    <a:lnB w="19050">
                      <a:solidFill>
                        <a:srgbClr val="FFD2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25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£</a:t>
                      </a:r>
                      <a:r>
                        <a:rPr lang="en-GB" sz="1200" spc="25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8.00</a:t>
                      </a:r>
                      <a:endParaRPr sz="1200" dirty="0">
                        <a:latin typeface="Speedee"/>
                        <a:cs typeface="Speedee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FD276"/>
                      </a:solidFill>
                      <a:prstDash val="solid"/>
                    </a:lnL>
                    <a:lnR w="6350">
                      <a:solidFill>
                        <a:srgbClr val="FFD276"/>
                      </a:solidFill>
                      <a:prstDash val="solid"/>
                    </a:lnR>
                    <a:lnT w="19050">
                      <a:solidFill>
                        <a:srgbClr val="FFD276"/>
                      </a:solidFill>
                      <a:prstDash val="solid"/>
                    </a:lnT>
                    <a:lnB w="6350">
                      <a:solidFill>
                        <a:srgbClr val="FFD276"/>
                      </a:solidFill>
                      <a:prstDash val="solid"/>
                    </a:lnB>
                    <a:solidFill>
                      <a:srgbClr val="FFEED1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25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£</a:t>
                      </a:r>
                      <a:r>
                        <a:rPr lang="en-GB" sz="1200" spc="25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9.75</a:t>
                      </a:r>
                      <a:endParaRPr sz="1200" dirty="0">
                        <a:latin typeface="Speedee"/>
                        <a:cs typeface="Speedee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FD276"/>
                      </a:solidFill>
                      <a:prstDash val="solid"/>
                    </a:lnL>
                    <a:lnR w="6350">
                      <a:solidFill>
                        <a:srgbClr val="FFD276"/>
                      </a:solidFill>
                      <a:prstDash val="solid"/>
                    </a:lnR>
                    <a:lnT w="19050">
                      <a:solidFill>
                        <a:srgbClr val="FFD276"/>
                      </a:solidFill>
                      <a:prstDash val="solid"/>
                    </a:lnT>
                    <a:lnB w="6350">
                      <a:solidFill>
                        <a:srgbClr val="FFD276"/>
                      </a:solidFill>
                      <a:prstDash val="solid"/>
                    </a:lnB>
                    <a:solidFill>
                      <a:srgbClr val="FFEED1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25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£</a:t>
                      </a:r>
                      <a:r>
                        <a:rPr lang="en-GB" sz="1200" spc="25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9.75</a:t>
                      </a:r>
                      <a:endParaRPr sz="1200" dirty="0">
                        <a:latin typeface="Speedee"/>
                        <a:cs typeface="Speedee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FD276"/>
                      </a:solidFill>
                      <a:prstDash val="solid"/>
                    </a:lnL>
                    <a:lnR w="6350">
                      <a:solidFill>
                        <a:srgbClr val="FFD276"/>
                      </a:solidFill>
                      <a:prstDash val="solid"/>
                    </a:lnR>
                    <a:lnT w="19050">
                      <a:solidFill>
                        <a:srgbClr val="FFD276"/>
                      </a:solidFill>
                      <a:prstDash val="solid"/>
                    </a:lnT>
                    <a:lnB w="6350">
                      <a:solidFill>
                        <a:srgbClr val="FFD276"/>
                      </a:solidFill>
                      <a:prstDash val="solid"/>
                    </a:lnB>
                    <a:solidFill>
                      <a:srgbClr val="FFEED1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GB" sz="1200" spc="25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Starting at </a:t>
                      </a:r>
                      <a:r>
                        <a:rPr sz="1200" spc="25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£</a:t>
                      </a:r>
                      <a:r>
                        <a:rPr lang="en-GB" sz="1200" spc="25" dirty="0">
                          <a:solidFill>
                            <a:srgbClr val="D28F00"/>
                          </a:solidFill>
                          <a:latin typeface="Speedee"/>
                          <a:cs typeface="Speedee"/>
                        </a:rPr>
                        <a:t>11.50</a:t>
                      </a:r>
                      <a:endParaRPr sz="1200" dirty="0">
                        <a:latin typeface="Speedee"/>
                        <a:cs typeface="Speedee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FD276"/>
                      </a:solidFill>
                      <a:prstDash val="solid"/>
                    </a:lnL>
                    <a:lnR w="6350">
                      <a:solidFill>
                        <a:srgbClr val="FFD276"/>
                      </a:solidFill>
                      <a:prstDash val="solid"/>
                    </a:lnR>
                    <a:lnT w="19050">
                      <a:solidFill>
                        <a:srgbClr val="FFD276"/>
                      </a:solidFill>
                      <a:prstDash val="solid"/>
                    </a:lnT>
                    <a:lnB w="6350">
                      <a:solidFill>
                        <a:srgbClr val="FFD276"/>
                      </a:solidFill>
                      <a:prstDash val="solid"/>
                    </a:lnB>
                    <a:solidFill>
                      <a:srgbClr val="FF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892" y="1081786"/>
            <a:ext cx="5180965" cy="5464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808080"/>
                </a:solidFill>
                <a:latin typeface="Speedee"/>
                <a:cs typeface="Speedee"/>
              </a:rPr>
              <a:t>Employee</a:t>
            </a:r>
            <a:r>
              <a:rPr sz="1600" b="1" spc="5" dirty="0">
                <a:solidFill>
                  <a:srgbClr val="808080"/>
                </a:solidFill>
                <a:latin typeface="Speedee"/>
                <a:cs typeface="Speedee"/>
              </a:rPr>
              <a:t> </a:t>
            </a:r>
            <a:r>
              <a:rPr sz="1600" b="1" dirty="0">
                <a:solidFill>
                  <a:srgbClr val="808080"/>
                </a:solidFill>
                <a:latin typeface="Speedee"/>
                <a:cs typeface="Speedee"/>
              </a:rPr>
              <a:t>ResignationLetter:</a:t>
            </a:r>
            <a:endParaRPr sz="16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Speedee"/>
              <a:cs typeface="Speedee"/>
            </a:endParaRPr>
          </a:p>
          <a:p>
            <a:pPr marL="12700">
              <a:lnSpc>
                <a:spcPct val="100000"/>
              </a:lnSpc>
            </a:pPr>
            <a:r>
              <a:rPr sz="1200" i="1" spc="20" dirty="0">
                <a:latin typeface="Calibri"/>
                <a:cs typeface="Calibri"/>
              </a:rPr>
              <a:t>Dear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Business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Manager,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i="1" spc="20" dirty="0">
                <a:latin typeface="Calibri"/>
                <a:cs typeface="Calibri"/>
              </a:rPr>
              <a:t>Please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accept </a:t>
            </a:r>
            <a:r>
              <a:rPr sz="1200" i="1" spc="15" dirty="0">
                <a:latin typeface="Calibri"/>
                <a:cs typeface="Calibri"/>
              </a:rPr>
              <a:t>this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as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30" dirty="0">
                <a:latin typeface="Calibri"/>
                <a:cs typeface="Calibri"/>
              </a:rPr>
              <a:t>my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formal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resignation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from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30" dirty="0">
                <a:latin typeface="Calibri"/>
                <a:cs typeface="Calibri"/>
              </a:rPr>
              <a:t>my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position as</a:t>
            </a:r>
            <a:r>
              <a:rPr sz="1200" i="1" spc="15" dirty="0">
                <a:latin typeface="Calibri"/>
                <a:cs typeface="Calibri"/>
              </a:rPr>
              <a:t> Staff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Member.</a:t>
            </a:r>
            <a:endParaRPr sz="1200" dirty="0">
              <a:latin typeface="Calibri"/>
              <a:cs typeface="Calibri"/>
            </a:endParaRPr>
          </a:p>
          <a:p>
            <a:pPr marL="12700" marR="328930">
              <a:lnSpc>
                <a:spcPct val="105800"/>
              </a:lnSpc>
              <a:spcBef>
                <a:spcPts val="360"/>
              </a:spcBef>
            </a:pP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spc="5" dirty="0">
                <a:latin typeface="Calibri"/>
                <a:cs typeface="Calibri"/>
              </a:rPr>
              <a:t>have </a:t>
            </a:r>
            <a:r>
              <a:rPr sz="1200" i="1" spc="25" dirty="0">
                <a:latin typeface="Calibri"/>
                <a:cs typeface="Calibri"/>
              </a:rPr>
              <a:t>been </a:t>
            </a:r>
            <a:r>
              <a:rPr sz="1200" i="1" spc="20" dirty="0">
                <a:latin typeface="Calibri"/>
                <a:cs typeface="Calibri"/>
              </a:rPr>
              <a:t>working </a:t>
            </a:r>
            <a:r>
              <a:rPr sz="1200" i="1" spc="10" dirty="0">
                <a:latin typeface="Calibri"/>
                <a:cs typeface="Calibri"/>
              </a:rPr>
              <a:t>here </a:t>
            </a:r>
            <a:r>
              <a:rPr sz="1200" i="1" spc="20" dirty="0">
                <a:latin typeface="Calibri"/>
                <a:cs typeface="Calibri"/>
              </a:rPr>
              <a:t>over </a:t>
            </a:r>
            <a:r>
              <a:rPr sz="1200" i="1" spc="25" dirty="0">
                <a:latin typeface="Calibri"/>
                <a:cs typeface="Calibri"/>
              </a:rPr>
              <a:t>the </a:t>
            </a:r>
            <a:r>
              <a:rPr sz="1200" i="1" spc="20" dirty="0">
                <a:latin typeface="Calibri"/>
                <a:cs typeface="Calibri"/>
              </a:rPr>
              <a:t>past </a:t>
            </a:r>
            <a:r>
              <a:rPr sz="1200" i="1" spc="15" dirty="0">
                <a:latin typeface="Calibri"/>
                <a:cs typeface="Calibri"/>
              </a:rPr>
              <a:t>year </a:t>
            </a:r>
            <a:r>
              <a:rPr sz="1200" i="1" spc="25" dirty="0">
                <a:latin typeface="Calibri"/>
                <a:cs typeface="Calibri"/>
              </a:rPr>
              <a:t>and </a:t>
            </a: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spc="5" dirty="0">
                <a:latin typeface="Calibri"/>
                <a:cs typeface="Calibri"/>
              </a:rPr>
              <a:t>have </a:t>
            </a:r>
            <a:r>
              <a:rPr sz="1200" i="1" spc="20" dirty="0">
                <a:latin typeface="Calibri"/>
                <a:cs typeface="Calibri"/>
              </a:rPr>
              <a:t>not </a:t>
            </a:r>
            <a:r>
              <a:rPr sz="1200" i="1" spc="25" dirty="0">
                <a:latin typeface="Calibri"/>
                <a:cs typeface="Calibri"/>
              </a:rPr>
              <a:t>had </a:t>
            </a:r>
            <a:r>
              <a:rPr sz="1200" i="1" spc="10" dirty="0">
                <a:latin typeface="Calibri"/>
                <a:cs typeface="Calibri"/>
              </a:rPr>
              <a:t>formal </a:t>
            </a:r>
            <a:r>
              <a:rPr sz="1200" i="1" spc="15" dirty="0">
                <a:latin typeface="Calibri"/>
                <a:cs typeface="Calibri"/>
              </a:rPr>
              <a:t> training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ever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since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10" dirty="0">
                <a:latin typeface="Calibri"/>
                <a:cs typeface="Calibri"/>
              </a:rPr>
              <a:t>I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started.</a:t>
            </a:r>
            <a:r>
              <a:rPr sz="1200" i="1" spc="10" dirty="0">
                <a:latin typeface="Calibri"/>
                <a:cs typeface="Calibri"/>
              </a:rPr>
              <a:t> I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feel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that </a:t>
            </a:r>
            <a:r>
              <a:rPr sz="1200" i="1" spc="10" dirty="0">
                <a:latin typeface="Calibri"/>
                <a:cs typeface="Calibri"/>
              </a:rPr>
              <a:t>I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can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do</a:t>
            </a:r>
            <a:r>
              <a:rPr sz="1200" i="1" spc="15" dirty="0">
                <a:latin typeface="Calibri"/>
                <a:cs typeface="Calibri"/>
              </a:rPr>
              <a:t> lot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more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however,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10" dirty="0">
                <a:latin typeface="Calibri"/>
                <a:cs typeface="Calibri"/>
              </a:rPr>
              <a:t>I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5" dirty="0">
                <a:latin typeface="Calibri"/>
                <a:cs typeface="Calibri"/>
              </a:rPr>
              <a:t>have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not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been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given </a:t>
            </a:r>
            <a:r>
              <a:rPr sz="1200" i="1" spc="-5" dirty="0">
                <a:latin typeface="Calibri"/>
                <a:cs typeface="Calibri"/>
              </a:rPr>
              <a:t>opportunity.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12700" marR="176530">
              <a:lnSpc>
                <a:spcPct val="104700"/>
              </a:lnSpc>
              <a:spcBef>
                <a:spcPts val="1060"/>
              </a:spcBef>
            </a:pP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spc="25" dirty="0">
                <a:latin typeface="Calibri"/>
                <a:cs typeface="Calibri"/>
              </a:rPr>
              <a:t>have </a:t>
            </a:r>
            <a:r>
              <a:rPr sz="1200" i="1" spc="20" dirty="0">
                <a:latin typeface="Calibri"/>
                <a:cs typeface="Calibri"/>
              </a:rPr>
              <a:t>worked in </a:t>
            </a:r>
            <a:r>
              <a:rPr sz="1200" i="1" spc="25" dirty="0">
                <a:latin typeface="Calibri"/>
                <a:cs typeface="Calibri"/>
              </a:rPr>
              <a:t>the </a:t>
            </a:r>
            <a:r>
              <a:rPr sz="1200" i="1" spc="20" dirty="0">
                <a:latin typeface="Calibri"/>
                <a:cs typeface="Calibri"/>
              </a:rPr>
              <a:t>kitchen since </a:t>
            </a:r>
            <a:r>
              <a:rPr sz="1200" i="1" spc="30" dirty="0">
                <a:latin typeface="Calibri"/>
                <a:cs typeface="Calibri"/>
              </a:rPr>
              <a:t>my </a:t>
            </a:r>
            <a:r>
              <a:rPr sz="1200" i="1" spc="15" dirty="0">
                <a:latin typeface="Calibri"/>
                <a:cs typeface="Calibri"/>
              </a:rPr>
              <a:t>first </a:t>
            </a:r>
            <a:r>
              <a:rPr sz="1200" i="1" spc="20" dirty="0">
                <a:latin typeface="Calibri"/>
                <a:cs typeface="Calibri"/>
              </a:rPr>
              <a:t>day. </a:t>
            </a: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spc="25" dirty="0">
                <a:latin typeface="Calibri"/>
                <a:cs typeface="Calibri"/>
              </a:rPr>
              <a:t>wanted </a:t>
            </a:r>
            <a:r>
              <a:rPr sz="1200" i="1" spc="20" dirty="0">
                <a:latin typeface="Calibri"/>
                <a:cs typeface="Calibri"/>
              </a:rPr>
              <a:t>to learn </a:t>
            </a:r>
            <a:r>
              <a:rPr sz="1200" i="1" spc="10" dirty="0">
                <a:latin typeface="Calibri"/>
                <a:cs typeface="Calibri"/>
              </a:rPr>
              <a:t>till, I </a:t>
            </a:r>
            <a:r>
              <a:rPr sz="1200" i="1" spc="25" dirty="0">
                <a:latin typeface="Calibri"/>
                <a:cs typeface="Calibri"/>
              </a:rPr>
              <a:t>have 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mentioned </a:t>
            </a:r>
            <a:r>
              <a:rPr sz="1200" i="1" spc="15" dirty="0">
                <a:latin typeface="Calibri"/>
                <a:cs typeface="Calibri"/>
              </a:rPr>
              <a:t>this </a:t>
            </a:r>
            <a:r>
              <a:rPr sz="1200" i="1" spc="20" dirty="0">
                <a:latin typeface="Calibri"/>
                <a:cs typeface="Calibri"/>
              </a:rPr>
              <a:t>to couple </a:t>
            </a:r>
            <a:r>
              <a:rPr sz="1200" i="1" spc="15" dirty="0">
                <a:latin typeface="Calibri"/>
                <a:cs typeface="Calibri"/>
              </a:rPr>
              <a:t>of </a:t>
            </a:r>
            <a:r>
              <a:rPr sz="1200" i="1" spc="25" dirty="0">
                <a:latin typeface="Calibri"/>
                <a:cs typeface="Calibri"/>
              </a:rPr>
              <a:t>the managers </a:t>
            </a:r>
            <a:r>
              <a:rPr sz="1200" i="1" spc="15" dirty="0">
                <a:latin typeface="Calibri"/>
                <a:cs typeface="Calibri"/>
              </a:rPr>
              <a:t>but </a:t>
            </a:r>
            <a:r>
              <a:rPr sz="1200" i="1" spc="20" dirty="0">
                <a:latin typeface="Calibri"/>
                <a:cs typeface="Calibri"/>
              </a:rPr>
              <a:t>they </a:t>
            </a:r>
            <a:r>
              <a:rPr sz="1200" i="1" spc="10" dirty="0">
                <a:latin typeface="Calibri"/>
                <a:cs typeface="Calibri"/>
              </a:rPr>
              <a:t>all </a:t>
            </a:r>
            <a:r>
              <a:rPr sz="1200" i="1" spc="20" dirty="0">
                <a:latin typeface="Calibri"/>
                <a:cs typeface="Calibri"/>
              </a:rPr>
              <a:t>say </a:t>
            </a:r>
            <a:r>
              <a:rPr sz="1200" i="1" spc="25" dirty="0">
                <a:latin typeface="Calibri"/>
                <a:cs typeface="Calibri"/>
              </a:rPr>
              <a:t>the same </a:t>
            </a:r>
            <a:r>
              <a:rPr sz="1200" i="1" spc="20" dirty="0">
                <a:latin typeface="Calibri"/>
                <a:cs typeface="Calibri"/>
              </a:rPr>
              <a:t>thing </a:t>
            </a:r>
            <a:r>
              <a:rPr sz="1200" i="1" spc="25" dirty="0">
                <a:latin typeface="Calibri"/>
                <a:cs typeface="Calibri"/>
              </a:rPr>
              <a:t>‘we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are</a:t>
            </a:r>
            <a:r>
              <a:rPr sz="1200" i="1" spc="15" dirty="0">
                <a:latin typeface="Calibri"/>
                <a:cs typeface="Calibri"/>
              </a:rPr>
              <a:t> short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of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Crew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today and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you </a:t>
            </a:r>
            <a:r>
              <a:rPr sz="1200" i="1" spc="20" dirty="0">
                <a:latin typeface="Calibri"/>
                <a:cs typeface="Calibri"/>
              </a:rPr>
              <a:t>are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really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good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in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the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kitchen'. </a:t>
            </a:r>
            <a:r>
              <a:rPr sz="1200" i="1" spc="25" dirty="0">
                <a:latin typeface="Calibri"/>
                <a:cs typeface="Calibri"/>
              </a:rPr>
              <a:t>Most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shift’s</a:t>
            </a:r>
            <a:r>
              <a:rPr sz="1200" i="1" spc="10" dirty="0">
                <a:latin typeface="Calibri"/>
                <a:cs typeface="Calibri"/>
              </a:rPr>
              <a:t> I 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end </a:t>
            </a:r>
            <a:r>
              <a:rPr sz="1200" i="1" spc="25" dirty="0">
                <a:latin typeface="Calibri"/>
                <a:cs typeface="Calibri"/>
              </a:rPr>
              <a:t>up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working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12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hours with a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30</a:t>
            </a:r>
            <a:r>
              <a:rPr lang="en-GB" sz="1200" i="1" spc="25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min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break.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Calibri"/>
              <a:cs typeface="Calibri"/>
            </a:endParaRPr>
          </a:p>
          <a:p>
            <a:pPr marL="12700" marR="5080">
              <a:lnSpc>
                <a:spcPct val="105500"/>
              </a:lnSpc>
              <a:spcBef>
                <a:spcPts val="5"/>
              </a:spcBef>
            </a:pPr>
            <a:r>
              <a:rPr sz="1200" i="1" spc="30" dirty="0">
                <a:latin typeface="Calibri"/>
                <a:cs typeface="Calibri"/>
              </a:rPr>
              <a:t>When </a:t>
            </a: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spc="5" dirty="0">
                <a:latin typeface="Calibri"/>
                <a:cs typeface="Calibri"/>
              </a:rPr>
              <a:t>started </a:t>
            </a: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spc="20" dirty="0">
                <a:latin typeface="Calibri"/>
                <a:cs typeface="Calibri"/>
              </a:rPr>
              <a:t>applied </a:t>
            </a:r>
            <a:r>
              <a:rPr sz="1200" i="1" spc="5" dirty="0">
                <a:latin typeface="Calibri"/>
                <a:cs typeface="Calibri"/>
              </a:rPr>
              <a:t>for </a:t>
            </a:r>
            <a:r>
              <a:rPr sz="1200" i="1" spc="15" dirty="0">
                <a:latin typeface="Calibri"/>
                <a:cs typeface="Calibri"/>
              </a:rPr>
              <a:t>part </a:t>
            </a:r>
            <a:r>
              <a:rPr sz="1200" i="1" spc="25" dirty="0">
                <a:latin typeface="Calibri"/>
                <a:cs typeface="Calibri"/>
              </a:rPr>
              <a:t>time </a:t>
            </a:r>
            <a:r>
              <a:rPr sz="1200" i="1" spc="15" dirty="0">
                <a:latin typeface="Calibri"/>
                <a:cs typeface="Calibri"/>
              </a:rPr>
              <a:t>position </a:t>
            </a:r>
            <a:r>
              <a:rPr sz="1200" i="1" spc="25" dirty="0">
                <a:latin typeface="Calibri"/>
                <a:cs typeface="Calibri"/>
              </a:rPr>
              <a:t>and was </a:t>
            </a:r>
            <a:r>
              <a:rPr sz="1200" i="1" spc="20" dirty="0">
                <a:latin typeface="Calibri"/>
                <a:cs typeface="Calibri"/>
              </a:rPr>
              <a:t>given </a:t>
            </a:r>
            <a:r>
              <a:rPr sz="1200" i="1" spc="25" dirty="0">
                <a:latin typeface="Calibri"/>
                <a:cs typeface="Calibri"/>
              </a:rPr>
              <a:t>one </a:t>
            </a:r>
            <a:r>
              <a:rPr sz="1200" i="1" spc="15" dirty="0">
                <a:latin typeface="Calibri"/>
                <a:cs typeface="Calibri"/>
              </a:rPr>
              <a:t>set of </a:t>
            </a:r>
            <a:r>
              <a:rPr sz="1200" i="1" spc="20" dirty="0">
                <a:latin typeface="Calibri"/>
                <a:cs typeface="Calibri"/>
              </a:rPr>
              <a:t>uniform 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however, </a:t>
            </a:r>
            <a:r>
              <a:rPr sz="1200" i="1" spc="20" dirty="0">
                <a:latin typeface="Calibri"/>
                <a:cs typeface="Calibri"/>
              </a:rPr>
              <a:t>three </a:t>
            </a:r>
            <a:r>
              <a:rPr sz="1200" i="1" spc="25" dirty="0">
                <a:latin typeface="Calibri"/>
                <a:cs typeface="Calibri"/>
              </a:rPr>
              <a:t>months ago </a:t>
            </a: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dirty="0">
                <a:latin typeface="Calibri"/>
                <a:cs typeface="Calibri"/>
              </a:rPr>
              <a:t>started </a:t>
            </a:r>
            <a:r>
              <a:rPr sz="1200" i="1" spc="20" dirty="0">
                <a:latin typeface="Calibri"/>
                <a:cs typeface="Calibri"/>
              </a:rPr>
              <a:t>to </a:t>
            </a:r>
            <a:r>
              <a:rPr sz="1200" i="1" spc="25" dirty="0">
                <a:latin typeface="Calibri"/>
                <a:cs typeface="Calibri"/>
              </a:rPr>
              <a:t>work </a:t>
            </a:r>
            <a:r>
              <a:rPr sz="1200" i="1" spc="15" dirty="0">
                <a:latin typeface="Calibri"/>
                <a:cs typeface="Calibri"/>
              </a:rPr>
              <a:t>full </a:t>
            </a:r>
            <a:r>
              <a:rPr sz="1200" i="1" spc="25" dirty="0">
                <a:latin typeface="Calibri"/>
                <a:cs typeface="Calibri"/>
              </a:rPr>
              <a:t>time </a:t>
            </a:r>
            <a:r>
              <a:rPr sz="1200" i="1" spc="15" dirty="0">
                <a:latin typeface="Calibri"/>
                <a:cs typeface="Calibri"/>
              </a:rPr>
              <a:t>but </a:t>
            </a:r>
            <a:r>
              <a:rPr sz="1200" i="1" spc="25" dirty="0">
                <a:latin typeface="Calibri"/>
                <a:cs typeface="Calibri"/>
              </a:rPr>
              <a:t>was </a:t>
            </a:r>
            <a:r>
              <a:rPr sz="1200" i="1" spc="20" dirty="0">
                <a:latin typeface="Calibri"/>
                <a:cs typeface="Calibri"/>
              </a:rPr>
              <a:t>told there </a:t>
            </a:r>
            <a:r>
              <a:rPr sz="1200" i="1" spc="25" dirty="0">
                <a:latin typeface="Calibri"/>
                <a:cs typeface="Calibri"/>
              </a:rPr>
              <a:t>was no 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budget </a:t>
            </a:r>
            <a:r>
              <a:rPr sz="1200" i="1" spc="5" dirty="0">
                <a:latin typeface="Calibri"/>
                <a:cs typeface="Calibri"/>
              </a:rPr>
              <a:t>for </a:t>
            </a:r>
            <a:r>
              <a:rPr sz="1200" i="1" spc="20" dirty="0">
                <a:latin typeface="Calibri"/>
                <a:cs typeface="Calibri"/>
              </a:rPr>
              <a:t>uniform </a:t>
            </a:r>
            <a:r>
              <a:rPr sz="1200" i="1" spc="5" dirty="0">
                <a:latin typeface="Calibri"/>
                <a:cs typeface="Calibri"/>
              </a:rPr>
              <a:t>therefore </a:t>
            </a: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spc="25" dirty="0">
                <a:latin typeface="Calibri"/>
                <a:cs typeface="Calibri"/>
              </a:rPr>
              <a:t>had </a:t>
            </a:r>
            <a:r>
              <a:rPr sz="1200" i="1" spc="20" dirty="0">
                <a:latin typeface="Calibri"/>
                <a:cs typeface="Calibri"/>
              </a:rPr>
              <a:t>to </a:t>
            </a:r>
            <a:r>
              <a:rPr sz="1200" i="1" spc="15" dirty="0">
                <a:latin typeface="Calibri"/>
                <a:cs typeface="Calibri"/>
              </a:rPr>
              <a:t>make </a:t>
            </a:r>
            <a:r>
              <a:rPr sz="1200" i="1" spc="25" dirty="0">
                <a:latin typeface="Calibri"/>
                <a:cs typeface="Calibri"/>
              </a:rPr>
              <a:t>do </a:t>
            </a:r>
            <a:r>
              <a:rPr sz="1200" i="1" spc="20" dirty="0">
                <a:latin typeface="Calibri"/>
                <a:cs typeface="Calibri"/>
              </a:rPr>
              <a:t>with </a:t>
            </a:r>
            <a:r>
              <a:rPr sz="1200" i="1" spc="25" dirty="0">
                <a:latin typeface="Calibri"/>
                <a:cs typeface="Calibri"/>
              </a:rPr>
              <a:t>the one </a:t>
            </a:r>
            <a:r>
              <a:rPr sz="1200" i="1" spc="20" dirty="0">
                <a:latin typeface="Calibri"/>
                <a:cs typeface="Calibri"/>
              </a:rPr>
              <a:t>that </a:t>
            </a: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spc="5" dirty="0">
                <a:latin typeface="Calibri"/>
                <a:cs typeface="Calibri"/>
              </a:rPr>
              <a:t>have </a:t>
            </a:r>
            <a:r>
              <a:rPr sz="1200" i="1" spc="15" dirty="0">
                <a:latin typeface="Calibri"/>
                <a:cs typeface="Calibri"/>
              </a:rPr>
              <a:t>until </a:t>
            </a:r>
            <a:r>
              <a:rPr sz="1200" i="1" spc="25" dirty="0">
                <a:latin typeface="Calibri"/>
                <a:cs typeface="Calibri"/>
              </a:rPr>
              <a:t>new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uniforms </a:t>
            </a:r>
            <a:r>
              <a:rPr sz="1200" i="1" spc="10" dirty="0">
                <a:latin typeface="Calibri"/>
                <a:cs typeface="Calibri"/>
              </a:rPr>
              <a:t>gets </a:t>
            </a:r>
            <a:r>
              <a:rPr sz="1200" i="1" spc="20" dirty="0">
                <a:latin typeface="Calibri"/>
                <a:cs typeface="Calibri"/>
              </a:rPr>
              <a:t>ordered. </a:t>
            </a: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spc="30" dirty="0">
                <a:latin typeface="Calibri"/>
                <a:cs typeface="Calibri"/>
              </a:rPr>
              <a:t>made </a:t>
            </a:r>
            <a:r>
              <a:rPr sz="1200" i="1" spc="25" dirty="0">
                <a:latin typeface="Calibri"/>
                <a:cs typeface="Calibri"/>
              </a:rPr>
              <a:t>some good </a:t>
            </a:r>
            <a:r>
              <a:rPr sz="1200" i="1" spc="20" dirty="0">
                <a:latin typeface="Calibri"/>
                <a:cs typeface="Calibri"/>
              </a:rPr>
              <a:t>friends in your </a:t>
            </a:r>
            <a:r>
              <a:rPr sz="1200" i="1" dirty="0">
                <a:latin typeface="Calibri"/>
                <a:cs typeface="Calibri"/>
              </a:rPr>
              <a:t>restaurant </a:t>
            </a:r>
            <a:r>
              <a:rPr sz="1200" i="1" spc="25" dirty="0">
                <a:latin typeface="Calibri"/>
                <a:cs typeface="Calibri"/>
              </a:rPr>
              <a:t>and the 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location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is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very good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as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10" dirty="0">
                <a:latin typeface="Calibri"/>
                <a:cs typeface="Calibri"/>
              </a:rPr>
              <a:t>I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can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10" dirty="0">
                <a:latin typeface="Calibri"/>
                <a:cs typeface="Calibri"/>
              </a:rPr>
              <a:t>walk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to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10" dirty="0">
                <a:latin typeface="Calibri"/>
                <a:cs typeface="Calibri"/>
              </a:rPr>
              <a:t>work.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But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10" dirty="0">
                <a:latin typeface="Calibri"/>
                <a:cs typeface="Calibri"/>
              </a:rPr>
              <a:t>I </a:t>
            </a:r>
            <a:r>
              <a:rPr sz="1200" i="1" spc="25" dirty="0">
                <a:latin typeface="Calibri"/>
                <a:cs typeface="Calibri"/>
              </a:rPr>
              <a:t>can no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longer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continue </a:t>
            </a:r>
            <a:r>
              <a:rPr sz="1200" i="1" spc="15" dirty="0">
                <a:latin typeface="Calibri"/>
                <a:cs typeface="Calibri"/>
              </a:rPr>
              <a:t>to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10" dirty="0">
                <a:latin typeface="Calibri"/>
                <a:cs typeface="Calibri"/>
              </a:rPr>
              <a:t>work 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25" dirty="0">
                <a:latin typeface="Calibri"/>
                <a:cs typeface="Calibri"/>
              </a:rPr>
              <a:t>due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to above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20" dirty="0">
                <a:latin typeface="Calibri"/>
                <a:cs typeface="Calibri"/>
              </a:rPr>
              <a:t>reasons.</a:t>
            </a:r>
            <a:endParaRPr sz="1200" dirty="0">
              <a:latin typeface="Calibri"/>
              <a:cs typeface="Calibri"/>
            </a:endParaRPr>
          </a:p>
          <a:p>
            <a:pPr marL="12700" marR="2705735">
              <a:lnSpc>
                <a:spcPts val="3050"/>
              </a:lnSpc>
              <a:spcBef>
                <a:spcPts val="330"/>
              </a:spcBef>
            </a:pPr>
            <a:r>
              <a:rPr sz="1200" i="1" spc="25" dirty="0">
                <a:latin typeface="Calibri"/>
                <a:cs typeface="Calibri"/>
              </a:rPr>
              <a:t>I</a:t>
            </a:r>
            <a:r>
              <a:rPr sz="1200" i="1" spc="-100" dirty="0">
                <a:latin typeface="Calibri"/>
                <a:cs typeface="Calibri"/>
              </a:rPr>
              <a:t> </a:t>
            </a:r>
            <a:r>
              <a:rPr sz="1200" i="1" spc="50" dirty="0">
                <a:latin typeface="Calibri"/>
                <a:cs typeface="Calibri"/>
              </a:rPr>
              <a:t>ho</a:t>
            </a:r>
            <a:r>
              <a:rPr sz="1200" i="1" spc="45" dirty="0">
                <a:latin typeface="Calibri"/>
                <a:cs typeface="Calibri"/>
              </a:rPr>
              <a:t>p</a:t>
            </a:r>
            <a:r>
              <a:rPr sz="1200" i="1" spc="55" dirty="0">
                <a:latin typeface="Calibri"/>
                <a:cs typeface="Calibri"/>
              </a:rPr>
              <a:t>e</a:t>
            </a:r>
            <a:r>
              <a:rPr sz="1200" i="1" spc="-110" dirty="0">
                <a:latin typeface="Calibri"/>
                <a:cs typeface="Calibri"/>
              </a:rPr>
              <a:t> </a:t>
            </a:r>
            <a:r>
              <a:rPr sz="1200" i="1" spc="45" dirty="0">
                <a:latin typeface="Calibri"/>
                <a:cs typeface="Calibri"/>
              </a:rPr>
              <a:t>y</a:t>
            </a:r>
            <a:r>
              <a:rPr sz="1200" i="1" spc="60" dirty="0">
                <a:latin typeface="Calibri"/>
                <a:cs typeface="Calibri"/>
              </a:rPr>
              <a:t>o</a:t>
            </a:r>
            <a:r>
              <a:rPr sz="1200" i="1" spc="55" dirty="0">
                <a:latin typeface="Calibri"/>
                <a:cs typeface="Calibri"/>
              </a:rPr>
              <a:t>u</a:t>
            </a:r>
            <a:r>
              <a:rPr sz="1200" i="1" spc="-110" dirty="0">
                <a:latin typeface="Calibri"/>
                <a:cs typeface="Calibri"/>
              </a:rPr>
              <a:t> </a:t>
            </a:r>
            <a:r>
              <a:rPr sz="1200" i="1" spc="45" dirty="0">
                <a:latin typeface="Calibri"/>
                <a:cs typeface="Calibri"/>
              </a:rPr>
              <a:t>c</a:t>
            </a:r>
            <a:r>
              <a:rPr sz="1200" i="1" spc="50" dirty="0">
                <a:latin typeface="Calibri"/>
                <a:cs typeface="Calibri"/>
              </a:rPr>
              <a:t>a</a:t>
            </a:r>
            <a:r>
              <a:rPr sz="1200" i="1" spc="215" dirty="0">
                <a:latin typeface="Calibri"/>
                <a:cs typeface="Calibri"/>
              </a:rPr>
              <a:t>n</a:t>
            </a:r>
            <a:r>
              <a:rPr sz="1200" i="1" spc="50" dirty="0">
                <a:latin typeface="Calibri"/>
                <a:cs typeface="Calibri"/>
              </a:rPr>
              <a:t>a</a:t>
            </a:r>
            <a:r>
              <a:rPr sz="1200" i="1" spc="45" dirty="0">
                <a:latin typeface="Calibri"/>
                <a:cs typeface="Calibri"/>
              </a:rPr>
              <a:t>cc</a:t>
            </a:r>
            <a:r>
              <a:rPr sz="1200" i="1" spc="50" dirty="0">
                <a:latin typeface="Calibri"/>
                <a:cs typeface="Calibri"/>
              </a:rPr>
              <a:t>ep</a:t>
            </a:r>
            <a:r>
              <a:rPr sz="1200" i="1" spc="195" dirty="0">
                <a:latin typeface="Calibri"/>
                <a:cs typeface="Calibri"/>
              </a:rPr>
              <a:t>t</a:t>
            </a:r>
            <a:r>
              <a:rPr sz="1200" i="1" spc="105" dirty="0">
                <a:latin typeface="Calibri"/>
                <a:cs typeface="Calibri"/>
              </a:rPr>
              <a:t>m</a:t>
            </a:r>
            <a:r>
              <a:rPr sz="1200" i="1" spc="215" dirty="0">
                <a:latin typeface="Calibri"/>
                <a:cs typeface="Calibri"/>
              </a:rPr>
              <a:t>y</a:t>
            </a:r>
            <a:r>
              <a:rPr sz="1200" i="1" spc="35" dirty="0">
                <a:latin typeface="Calibri"/>
                <a:cs typeface="Calibri"/>
              </a:rPr>
              <a:t>r</a:t>
            </a:r>
            <a:r>
              <a:rPr sz="1200" i="1" spc="50" dirty="0">
                <a:latin typeface="Calibri"/>
                <a:cs typeface="Calibri"/>
              </a:rPr>
              <a:t>e</a:t>
            </a:r>
            <a:r>
              <a:rPr sz="1200" i="1" spc="35" dirty="0">
                <a:latin typeface="Calibri"/>
                <a:cs typeface="Calibri"/>
              </a:rPr>
              <a:t>si</a:t>
            </a:r>
            <a:r>
              <a:rPr sz="1200" i="1" spc="45" dirty="0">
                <a:latin typeface="Calibri"/>
                <a:cs typeface="Calibri"/>
              </a:rPr>
              <a:t>g</a:t>
            </a:r>
            <a:r>
              <a:rPr sz="1200" i="1" spc="60" dirty="0">
                <a:latin typeface="Calibri"/>
                <a:cs typeface="Calibri"/>
              </a:rPr>
              <a:t>n</a:t>
            </a:r>
            <a:r>
              <a:rPr sz="1200" i="1" spc="50" dirty="0">
                <a:latin typeface="Calibri"/>
                <a:cs typeface="Calibri"/>
              </a:rPr>
              <a:t>a</a:t>
            </a:r>
            <a:r>
              <a:rPr sz="1200" i="1" spc="30" dirty="0">
                <a:latin typeface="Calibri"/>
                <a:cs typeface="Calibri"/>
              </a:rPr>
              <a:t>ti</a:t>
            </a:r>
            <a:r>
              <a:rPr sz="1200" i="1" spc="60" dirty="0">
                <a:latin typeface="Calibri"/>
                <a:cs typeface="Calibri"/>
              </a:rPr>
              <a:t>o</a:t>
            </a:r>
            <a:r>
              <a:rPr sz="1200" i="1" spc="50" dirty="0">
                <a:latin typeface="Calibri"/>
                <a:cs typeface="Calibri"/>
              </a:rPr>
              <a:t>n</a:t>
            </a:r>
            <a:r>
              <a:rPr sz="1200" i="1" spc="25" dirty="0">
                <a:latin typeface="Calibri"/>
                <a:cs typeface="Calibri"/>
              </a:rPr>
              <a:t>.  </a:t>
            </a:r>
            <a:r>
              <a:rPr sz="1200" i="1" spc="50" dirty="0">
                <a:latin typeface="Calibri"/>
                <a:cs typeface="Calibri"/>
              </a:rPr>
              <a:t>Yours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40" dirty="0">
                <a:latin typeface="Calibri"/>
                <a:cs typeface="Calibri"/>
              </a:rPr>
              <a:t>Sincerely,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i="1" spc="55" dirty="0">
                <a:latin typeface="Calibri"/>
                <a:cs typeface="Calibri"/>
              </a:rPr>
              <a:t>Ash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40" dirty="0">
                <a:latin typeface="Calibri"/>
                <a:cs typeface="Calibri"/>
              </a:rPr>
              <a:t>Dell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147317"/>
            <a:ext cx="6245860" cy="188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200"/>
              </a:lnSpc>
              <a:spcBef>
                <a:spcPts val="100"/>
              </a:spcBef>
            </a:pPr>
            <a:r>
              <a:rPr sz="1200" spc="60" dirty="0">
                <a:latin typeface="Speedee"/>
                <a:cs typeface="Speedee"/>
              </a:rPr>
              <a:t>Below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is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weekly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people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status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report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for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Crofton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Park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restaurant.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30" dirty="0">
                <a:latin typeface="Speedee"/>
                <a:cs typeface="Speedee"/>
              </a:rPr>
              <a:t>It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shows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that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 </a:t>
            </a:r>
            <a:r>
              <a:rPr sz="1200" spc="60" dirty="0">
                <a:latin typeface="Speedee"/>
                <a:cs typeface="Speedee"/>
              </a:rPr>
              <a:t>needs </a:t>
            </a:r>
            <a:r>
              <a:rPr sz="1200" spc="70" dirty="0">
                <a:latin typeface="Speedee"/>
                <a:cs typeface="Speedee"/>
              </a:rPr>
              <a:t>more </a:t>
            </a:r>
            <a:r>
              <a:rPr sz="1200" spc="45" dirty="0">
                <a:latin typeface="Speedee"/>
                <a:cs typeface="Speedee"/>
              </a:rPr>
              <a:t>staff </a:t>
            </a:r>
            <a:r>
              <a:rPr sz="1200" spc="50" dirty="0">
                <a:latin typeface="Speedee"/>
                <a:cs typeface="Speedee"/>
              </a:rPr>
              <a:t>to </a:t>
            </a:r>
            <a:r>
              <a:rPr sz="1200" spc="60" dirty="0">
                <a:latin typeface="Speedee"/>
                <a:cs typeface="Speedee"/>
              </a:rPr>
              <a:t>ensure </a:t>
            </a:r>
            <a:r>
              <a:rPr sz="1200" spc="40" dirty="0">
                <a:latin typeface="Speedee"/>
                <a:cs typeface="Speedee"/>
              </a:rPr>
              <a:t>all </a:t>
            </a:r>
            <a:r>
              <a:rPr sz="1200" spc="60" dirty="0">
                <a:latin typeface="Speedee"/>
                <a:cs typeface="Speedee"/>
              </a:rPr>
              <a:t>day </a:t>
            </a:r>
            <a:r>
              <a:rPr sz="1200" spc="50" dirty="0">
                <a:latin typeface="Speedee"/>
                <a:cs typeface="Speedee"/>
              </a:rPr>
              <a:t>parts </a:t>
            </a:r>
            <a:r>
              <a:rPr sz="1200" spc="55" dirty="0">
                <a:latin typeface="Speedee"/>
                <a:cs typeface="Speedee"/>
              </a:rPr>
              <a:t>are </a:t>
            </a:r>
            <a:r>
              <a:rPr sz="1200" spc="45" dirty="0">
                <a:latin typeface="Speedee"/>
                <a:cs typeface="Speedee"/>
              </a:rPr>
              <a:t>sufficiently </a:t>
            </a:r>
            <a:r>
              <a:rPr sz="1200" spc="50" dirty="0">
                <a:latin typeface="Speedee"/>
                <a:cs typeface="Speedee"/>
              </a:rPr>
              <a:t>staffed </a:t>
            </a:r>
            <a:r>
              <a:rPr sz="1200" spc="55" dirty="0">
                <a:latin typeface="Speedee"/>
                <a:cs typeface="Speedee"/>
              </a:rPr>
              <a:t>with </a:t>
            </a:r>
            <a:r>
              <a:rPr sz="1200" spc="60" dirty="0">
                <a:latin typeface="Speedee"/>
                <a:cs typeface="Speedee"/>
              </a:rPr>
              <a:t> enough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people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to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provide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great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customer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experience.</a:t>
            </a:r>
            <a:endParaRPr sz="120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Speedee"/>
              <a:cs typeface="Speedee"/>
            </a:endParaRPr>
          </a:p>
          <a:p>
            <a:pPr marL="12700" marR="304800">
              <a:lnSpc>
                <a:spcPct val="109600"/>
              </a:lnSpc>
              <a:spcBef>
                <a:spcPts val="5"/>
              </a:spcBef>
            </a:pPr>
            <a:r>
              <a:rPr sz="1200" spc="65" dirty="0">
                <a:latin typeface="Speedee"/>
                <a:cs typeface="Speedee"/>
              </a:rPr>
              <a:t>The </a:t>
            </a:r>
            <a:r>
              <a:rPr sz="1200" spc="50" dirty="0">
                <a:latin typeface="Speedee"/>
                <a:cs typeface="Speedee"/>
              </a:rPr>
              <a:t>report </a:t>
            </a:r>
            <a:r>
              <a:rPr sz="1200" spc="60" dirty="0">
                <a:latin typeface="Speedee"/>
                <a:cs typeface="Speedee"/>
              </a:rPr>
              <a:t>has </a:t>
            </a:r>
            <a:r>
              <a:rPr sz="1200" spc="55" dirty="0">
                <a:latin typeface="Speedee"/>
                <a:cs typeface="Speedee"/>
              </a:rPr>
              <a:t>also </a:t>
            </a:r>
            <a:r>
              <a:rPr sz="1200" spc="50" dirty="0">
                <a:latin typeface="Speedee"/>
                <a:cs typeface="Speedee"/>
              </a:rPr>
              <a:t>calculated </a:t>
            </a:r>
            <a:r>
              <a:rPr sz="1200" spc="70" dirty="0">
                <a:latin typeface="Speedee"/>
                <a:cs typeface="Speedee"/>
              </a:rPr>
              <a:t>how many </a:t>
            </a:r>
            <a:r>
              <a:rPr sz="1200" spc="45" dirty="0">
                <a:latin typeface="Speedee"/>
                <a:cs typeface="Speedee"/>
              </a:rPr>
              <a:t>staff </a:t>
            </a:r>
            <a:r>
              <a:rPr sz="1200" spc="60" dirty="0">
                <a:latin typeface="Speedee"/>
                <a:cs typeface="Speedee"/>
              </a:rPr>
              <a:t>you </a:t>
            </a:r>
            <a:r>
              <a:rPr sz="1200" spc="55" dirty="0">
                <a:latin typeface="Speedee"/>
                <a:cs typeface="Speedee"/>
              </a:rPr>
              <a:t>should </a:t>
            </a:r>
            <a:r>
              <a:rPr sz="1200" spc="60" dirty="0">
                <a:latin typeface="Speedee"/>
                <a:cs typeface="Speedee"/>
              </a:rPr>
              <a:t>have </a:t>
            </a:r>
            <a:r>
              <a:rPr sz="1200" spc="55" dirty="0">
                <a:latin typeface="Speedee"/>
                <a:cs typeface="Speedee"/>
              </a:rPr>
              <a:t>working </a:t>
            </a:r>
            <a:r>
              <a:rPr sz="1200" spc="45" dirty="0">
                <a:latin typeface="Speedee"/>
                <a:cs typeface="Speedee"/>
              </a:rPr>
              <a:t>in </a:t>
            </a:r>
            <a:r>
              <a:rPr sz="1200" spc="55" dirty="0">
                <a:latin typeface="Speedee"/>
                <a:cs typeface="Speedee"/>
              </a:rPr>
              <a:t>the </a:t>
            </a:r>
            <a:r>
              <a:rPr sz="1200" spc="6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to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comfortably</a:t>
            </a:r>
            <a:r>
              <a:rPr sz="1200" spc="-1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manage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sales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you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are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projected</a:t>
            </a:r>
            <a:r>
              <a:rPr sz="1200" spc="-1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to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do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over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next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four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weeks.</a:t>
            </a:r>
            <a:endParaRPr sz="1200">
              <a:latin typeface="Speedee"/>
              <a:cs typeface="Speedee"/>
            </a:endParaRPr>
          </a:p>
          <a:p>
            <a:pPr marL="12700" marR="448309">
              <a:lnSpc>
                <a:spcPct val="108300"/>
              </a:lnSpc>
              <a:spcBef>
                <a:spcPts val="560"/>
              </a:spcBef>
            </a:pPr>
            <a:r>
              <a:rPr sz="1200" spc="60" dirty="0">
                <a:latin typeface="Speedee"/>
                <a:cs typeface="Speedee"/>
              </a:rPr>
              <a:t>Based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on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current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rate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at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which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staff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are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leaving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Crofton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Park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restaurant,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report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has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projected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large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amount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leavers.</a:t>
            </a:r>
            <a:endParaRPr sz="1200">
              <a:latin typeface="Speedee"/>
              <a:cs typeface="Speed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153" y="6622160"/>
            <a:ext cx="5292725" cy="202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00" indent="-228600">
              <a:lnSpc>
                <a:spcPct val="1083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spc="60" dirty="0">
                <a:latin typeface="Speedee"/>
                <a:cs typeface="Speedee"/>
              </a:rPr>
              <a:t>Total</a:t>
            </a:r>
            <a:r>
              <a:rPr lang="en-GB" sz="1200" b="1" spc="60" dirty="0">
                <a:latin typeface="Speedee"/>
                <a:cs typeface="Speedee"/>
              </a:rPr>
              <a:t> </a:t>
            </a:r>
            <a:r>
              <a:rPr sz="1200" b="1" spc="60" dirty="0">
                <a:latin typeface="Speedee"/>
                <a:cs typeface="Speedee"/>
              </a:rPr>
              <a:t>Employees</a:t>
            </a:r>
            <a:r>
              <a:rPr sz="1200" spc="60" dirty="0">
                <a:latin typeface="Speedee"/>
                <a:cs typeface="Speedee"/>
              </a:rPr>
              <a:t>: </a:t>
            </a:r>
            <a:r>
              <a:rPr sz="1200" spc="75" dirty="0">
                <a:latin typeface="Speedee"/>
                <a:cs typeface="Speedee"/>
              </a:rPr>
              <a:t>the</a:t>
            </a:r>
            <a:r>
              <a:rPr lang="en-GB" sz="1200" spc="7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number</a:t>
            </a:r>
            <a:r>
              <a:rPr lang="en-GB" sz="1200" spc="7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of</a:t>
            </a:r>
            <a:r>
              <a:rPr lang="en-GB" sz="1200" spc="7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staff</a:t>
            </a:r>
            <a:r>
              <a:rPr lang="en-GB" sz="1200" spc="7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that</a:t>
            </a:r>
            <a:r>
              <a:rPr lang="en-GB" sz="1200" spc="7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are</a:t>
            </a:r>
            <a:r>
              <a:rPr lang="en-GB" sz="1200" spc="7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on</a:t>
            </a:r>
            <a:r>
              <a:rPr lang="en-GB" sz="1200" spc="7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the</a:t>
            </a:r>
            <a:r>
              <a:rPr lang="en-GB" sz="1200" spc="7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payroll</a:t>
            </a:r>
            <a:r>
              <a:rPr lang="en-GB" sz="1200" spc="7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for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Crofton</a:t>
            </a:r>
            <a:r>
              <a:rPr sz="1200" spc="-1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Park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</a:t>
            </a:r>
            <a:endParaRPr sz="1200" dirty="0">
              <a:latin typeface="Speedee"/>
              <a:cs typeface="Speedee"/>
            </a:endParaRPr>
          </a:p>
          <a:p>
            <a:pPr marL="241300" marR="5080" indent="-228600">
              <a:lnSpc>
                <a:spcPct val="108300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spc="70" dirty="0">
                <a:latin typeface="Speedee"/>
                <a:cs typeface="Speedee"/>
              </a:rPr>
              <a:t>Working</a:t>
            </a:r>
            <a:r>
              <a:rPr lang="en-GB" sz="1200" b="1" spc="70" dirty="0">
                <a:latin typeface="Speedee"/>
                <a:cs typeface="Speedee"/>
              </a:rPr>
              <a:t> </a:t>
            </a:r>
            <a:r>
              <a:rPr sz="1200" b="1" spc="70" dirty="0">
                <a:latin typeface="Speedee"/>
                <a:cs typeface="Speedee"/>
              </a:rPr>
              <a:t>Employees:</a:t>
            </a:r>
            <a:r>
              <a:rPr lang="en-GB" sz="1200" b="1" spc="7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the</a:t>
            </a:r>
            <a:r>
              <a:rPr lang="en-GB" sz="1200" spc="7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number</a:t>
            </a:r>
            <a:r>
              <a:rPr lang="en-GB" sz="1200" spc="7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of</a:t>
            </a:r>
            <a:r>
              <a:rPr lang="en-GB" sz="1200" spc="7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staff</a:t>
            </a:r>
            <a:r>
              <a:rPr lang="en-GB" sz="1200" spc="7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that</a:t>
            </a:r>
            <a:r>
              <a:rPr lang="en-GB" sz="1200" spc="7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have</a:t>
            </a:r>
            <a:r>
              <a:rPr lang="en-GB" sz="1200" spc="7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worked</a:t>
            </a:r>
            <a:r>
              <a:rPr lang="en-GB" sz="1200" spc="7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a</a:t>
            </a:r>
            <a:r>
              <a:rPr lang="en-GB" sz="1200" spc="70" dirty="0">
                <a:latin typeface="Speedee"/>
                <a:cs typeface="Speedee"/>
              </a:rPr>
              <a:t> shift </a:t>
            </a:r>
            <a:r>
              <a:rPr sz="1200" spc="70" dirty="0">
                <a:latin typeface="Speedee"/>
                <a:cs typeface="Speedee"/>
              </a:rPr>
              <a:t>in</a:t>
            </a:r>
            <a:r>
              <a:rPr lang="en-GB" sz="1200" spc="7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the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last</a:t>
            </a:r>
            <a:r>
              <a:rPr lang="en-GB" sz="1200" spc="6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two</a:t>
            </a:r>
            <a:r>
              <a:rPr sz="1200" spc="1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weeks</a:t>
            </a:r>
            <a:endParaRPr sz="1200" dirty="0">
              <a:latin typeface="Speedee"/>
              <a:cs typeface="Speedee"/>
            </a:endParaRPr>
          </a:p>
          <a:p>
            <a:pPr marL="241300" marR="5080" indent="-228600">
              <a:lnSpc>
                <a:spcPct val="109200"/>
              </a:lnSpc>
              <a:spcBef>
                <a:spcPts val="3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spc="70" dirty="0" err="1">
                <a:latin typeface="Speedee"/>
                <a:cs typeface="Speedee"/>
              </a:rPr>
              <a:t>Avg</a:t>
            </a:r>
            <a:r>
              <a:rPr lang="en-GB" sz="1200" b="1" spc="70" dirty="0">
                <a:latin typeface="Speedee"/>
                <a:cs typeface="Speedee"/>
              </a:rPr>
              <a:t> </a:t>
            </a:r>
            <a:r>
              <a:rPr sz="1200" b="1" spc="70" dirty="0">
                <a:latin typeface="Speedee"/>
                <a:cs typeface="Speedee"/>
              </a:rPr>
              <a:t>Excess</a:t>
            </a:r>
            <a:r>
              <a:rPr lang="en-GB" sz="1200" b="1" spc="70" dirty="0">
                <a:latin typeface="Speedee"/>
                <a:cs typeface="Speedee"/>
              </a:rPr>
              <a:t> </a:t>
            </a:r>
            <a:r>
              <a:rPr sz="1200" b="1" spc="70" dirty="0">
                <a:latin typeface="Speedee"/>
                <a:cs typeface="Speedee"/>
              </a:rPr>
              <a:t>NCT:</a:t>
            </a:r>
            <a:r>
              <a:rPr lang="en-GB" sz="1200" b="1" spc="7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it</a:t>
            </a:r>
            <a:r>
              <a:rPr sz="1200" spc="-11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is</a:t>
            </a:r>
            <a:r>
              <a:rPr sz="1200" spc="-9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expected</a:t>
            </a:r>
            <a:r>
              <a:rPr sz="1200" spc="-10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that</a:t>
            </a:r>
            <a:r>
              <a:rPr sz="1200" spc="-105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some</a:t>
            </a:r>
            <a:r>
              <a:rPr sz="1200" spc="-9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staff</a:t>
            </a:r>
            <a:r>
              <a:rPr lang="en-GB" sz="1200" spc="45" dirty="0">
                <a:latin typeface="Speedee"/>
                <a:cs typeface="Speedee"/>
              </a:rPr>
              <a:t> </a:t>
            </a:r>
            <a:r>
              <a:rPr sz="1200" spc="-110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will</a:t>
            </a:r>
            <a:r>
              <a:rPr sz="1200" spc="-95" dirty="0">
                <a:latin typeface="Speedee"/>
                <a:cs typeface="Speedee"/>
              </a:rPr>
              <a:t> </a:t>
            </a:r>
            <a:r>
              <a:rPr sz="1200" spc="90" dirty="0">
                <a:latin typeface="Speedee"/>
                <a:cs typeface="Speedee"/>
              </a:rPr>
              <a:t>not</a:t>
            </a:r>
            <a:r>
              <a:rPr lang="en-GB" sz="1200" spc="90" dirty="0">
                <a:latin typeface="Speedee"/>
                <a:cs typeface="Speedee"/>
              </a:rPr>
              <a:t> </a:t>
            </a:r>
            <a:r>
              <a:rPr sz="1200" spc="90" dirty="0">
                <a:latin typeface="Speedee"/>
                <a:cs typeface="Speedee"/>
              </a:rPr>
              <a:t>work</a:t>
            </a:r>
            <a:r>
              <a:rPr lang="en-GB" sz="1200" spc="90" dirty="0">
                <a:latin typeface="Speedee"/>
                <a:cs typeface="Speedee"/>
              </a:rPr>
              <a:t> </a:t>
            </a:r>
            <a:r>
              <a:rPr sz="1200" spc="90" dirty="0">
                <a:latin typeface="Speedee"/>
                <a:cs typeface="Speedee"/>
              </a:rPr>
              <a:t>a</a:t>
            </a:r>
            <a:r>
              <a:rPr sz="1200" spc="-9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shift</a:t>
            </a:r>
            <a:r>
              <a:rPr sz="1200" spc="-11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for </a:t>
            </a:r>
            <a:r>
              <a:rPr sz="1200" spc="50" dirty="0">
                <a:latin typeface="Speedee"/>
                <a:cs typeface="Speedee"/>
              </a:rPr>
              <a:t> over </a:t>
            </a:r>
            <a:r>
              <a:rPr sz="1200" spc="65" dirty="0">
                <a:latin typeface="Speedee"/>
                <a:cs typeface="Speedee"/>
              </a:rPr>
              <a:t>two weeks </a:t>
            </a:r>
            <a:r>
              <a:rPr sz="1200" spc="45" dirty="0">
                <a:latin typeface="Speedee"/>
                <a:cs typeface="Speedee"/>
              </a:rPr>
              <a:t>(holidays, </a:t>
            </a:r>
            <a:r>
              <a:rPr sz="1200" spc="55" dirty="0">
                <a:latin typeface="Speedee"/>
                <a:cs typeface="Speedee"/>
              </a:rPr>
              <a:t>sickness </a:t>
            </a:r>
            <a:r>
              <a:rPr sz="1200" spc="40" dirty="0">
                <a:latin typeface="Speedee"/>
                <a:cs typeface="Speedee"/>
              </a:rPr>
              <a:t>etc.). </a:t>
            </a:r>
            <a:r>
              <a:rPr sz="1200" spc="60" dirty="0">
                <a:latin typeface="Speedee"/>
                <a:cs typeface="Speedee"/>
              </a:rPr>
              <a:t>Excess </a:t>
            </a:r>
            <a:r>
              <a:rPr sz="1200" spc="75" dirty="0">
                <a:latin typeface="Speedee"/>
                <a:cs typeface="Speedee"/>
              </a:rPr>
              <a:t>No </a:t>
            </a:r>
            <a:r>
              <a:rPr sz="1200" spc="55" dirty="0">
                <a:latin typeface="Speedee"/>
                <a:cs typeface="Speedee"/>
              </a:rPr>
              <a:t>Clocked </a:t>
            </a:r>
            <a:r>
              <a:rPr sz="1200" spc="65" dirty="0">
                <a:latin typeface="Speedee"/>
                <a:cs typeface="Speedee"/>
              </a:rPr>
              <a:t>Time </a:t>
            </a:r>
            <a:r>
              <a:rPr sz="1200" spc="7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shows </a:t>
            </a:r>
            <a:r>
              <a:rPr sz="1200" spc="70" dirty="0">
                <a:latin typeface="Speedee"/>
                <a:cs typeface="Speedee"/>
              </a:rPr>
              <a:t>how many </a:t>
            </a:r>
            <a:r>
              <a:rPr sz="1200" spc="45" dirty="0">
                <a:latin typeface="Speedee"/>
                <a:cs typeface="Speedee"/>
              </a:rPr>
              <a:t>staff in </a:t>
            </a:r>
            <a:r>
              <a:rPr sz="1200" spc="55" dirty="0">
                <a:latin typeface="Speedee"/>
                <a:cs typeface="Speedee"/>
              </a:rPr>
              <a:t>Crofton Park are not working </a:t>
            </a:r>
            <a:r>
              <a:rPr sz="1200" spc="45" dirty="0">
                <a:latin typeface="Speedee"/>
                <a:cs typeface="Speedee"/>
              </a:rPr>
              <a:t>shifts </a:t>
            </a:r>
            <a:r>
              <a:rPr sz="1200" spc="60" dirty="0">
                <a:latin typeface="Speedee"/>
                <a:cs typeface="Speedee"/>
              </a:rPr>
              <a:t>above </a:t>
            </a:r>
            <a:r>
              <a:rPr sz="1200" spc="6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what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company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would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reasonably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expect.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Excess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NCT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staff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could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indicate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that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staff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are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deliberately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avoiding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coming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to</a:t>
            </a:r>
            <a:r>
              <a:rPr lang="en-GB" sz="1200" spc="75" dirty="0">
                <a:latin typeface="Speedee"/>
                <a:cs typeface="Speedee"/>
              </a:rPr>
              <a:t> </a:t>
            </a:r>
            <a:r>
              <a:rPr sz="1200" spc="75" dirty="0">
                <a:latin typeface="Speedee"/>
                <a:cs typeface="Speedee"/>
              </a:rPr>
              <a:t>work.</a:t>
            </a:r>
            <a:endParaRPr sz="1200" dirty="0">
              <a:latin typeface="Speedee"/>
              <a:cs typeface="Speede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4575" y="3359530"/>
            <a:ext cx="4596892" cy="4413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050" y="4014215"/>
            <a:ext cx="4626483" cy="4470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8225" y="4604765"/>
            <a:ext cx="4011929" cy="15411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69010"/>
            <a:ext cx="1706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People</a:t>
            </a:r>
            <a:r>
              <a:rPr sz="2000" b="1" spc="-65" dirty="0">
                <a:solidFill>
                  <a:srgbClr val="C6161D"/>
                </a:solidFill>
                <a:latin typeface="Speedee"/>
                <a:cs typeface="Speedee"/>
              </a:rPr>
              <a:t> </a:t>
            </a:r>
            <a:r>
              <a:rPr sz="2000" b="1" spc="-5" dirty="0">
                <a:solidFill>
                  <a:srgbClr val="C6161D"/>
                </a:solidFill>
                <a:latin typeface="Speedee"/>
                <a:cs typeface="Speedee"/>
              </a:rPr>
              <a:t>Survey</a:t>
            </a:r>
            <a:endParaRPr sz="2000">
              <a:latin typeface="Speedee"/>
              <a:cs typeface="Speede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2004" y="1691386"/>
            <a:ext cx="5957570" cy="729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610">
              <a:lnSpc>
                <a:spcPct val="109200"/>
              </a:lnSpc>
              <a:spcBef>
                <a:spcPts val="100"/>
              </a:spcBef>
            </a:pPr>
            <a:r>
              <a:rPr sz="1200" spc="50" dirty="0">
                <a:latin typeface="Speedee"/>
                <a:cs typeface="Speedee"/>
              </a:rPr>
              <a:t>Recently,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employees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in</a:t>
            </a:r>
            <a:r>
              <a:rPr sz="1200" spc="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your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restaurant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completed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employee</a:t>
            </a:r>
            <a:r>
              <a:rPr sz="1200" spc="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feedback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survey – the </a:t>
            </a:r>
            <a:r>
              <a:rPr sz="1200" spc="50" dirty="0">
                <a:latin typeface="Speedee"/>
                <a:cs typeface="Speedee"/>
              </a:rPr>
              <a:t>results </a:t>
            </a:r>
            <a:r>
              <a:rPr sz="1200" spc="65" dirty="0">
                <a:latin typeface="Speedee"/>
                <a:cs typeface="Speedee"/>
              </a:rPr>
              <a:t>showed </a:t>
            </a:r>
            <a:r>
              <a:rPr sz="1200" spc="70" dirty="0">
                <a:latin typeface="Speedee"/>
                <a:cs typeface="Speedee"/>
              </a:rPr>
              <a:t>some </a:t>
            </a:r>
            <a:r>
              <a:rPr sz="1200" spc="50" dirty="0">
                <a:latin typeface="Speedee"/>
                <a:cs typeface="Speedee"/>
              </a:rPr>
              <a:t>clear </a:t>
            </a:r>
            <a:r>
              <a:rPr sz="1200" spc="55" dirty="0">
                <a:latin typeface="Speedee"/>
                <a:cs typeface="Speedee"/>
              </a:rPr>
              <a:t>areas </a:t>
            </a:r>
            <a:r>
              <a:rPr sz="1200" spc="45" dirty="0">
                <a:latin typeface="Speedee"/>
                <a:cs typeface="Speedee"/>
              </a:rPr>
              <a:t>of </a:t>
            </a:r>
            <a:r>
              <a:rPr sz="1200" spc="50" dirty="0">
                <a:latin typeface="Speedee"/>
                <a:cs typeface="Speedee"/>
              </a:rPr>
              <a:t>opportunity for </a:t>
            </a:r>
            <a:r>
              <a:rPr sz="1200" spc="55" dirty="0">
                <a:latin typeface="Speedee"/>
                <a:cs typeface="Speedee"/>
              </a:rPr>
              <a:t>you </a:t>
            </a:r>
            <a:r>
              <a:rPr sz="1200" spc="60" dirty="0">
                <a:latin typeface="Speedee"/>
                <a:cs typeface="Speedee"/>
              </a:rPr>
              <a:t>and </a:t>
            </a:r>
            <a:r>
              <a:rPr sz="1200" spc="50" dirty="0">
                <a:latin typeface="Speedee"/>
                <a:cs typeface="Speedee"/>
              </a:rPr>
              <a:t>your </a:t>
            </a:r>
            <a:r>
              <a:rPr sz="1200" spc="5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management</a:t>
            </a:r>
            <a:r>
              <a:rPr sz="1200" spc="-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team</a:t>
            </a:r>
            <a:r>
              <a:rPr sz="1200" spc="1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to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address.</a:t>
            </a:r>
            <a:endParaRPr sz="1200" dirty="0">
              <a:latin typeface="Speedee"/>
              <a:cs typeface="Speedee"/>
            </a:endParaRPr>
          </a:p>
          <a:p>
            <a:pPr marL="12700" marR="108585">
              <a:lnSpc>
                <a:spcPct val="109200"/>
              </a:lnSpc>
              <a:spcBef>
                <a:spcPts val="850"/>
              </a:spcBef>
            </a:pPr>
            <a:r>
              <a:rPr sz="1200" spc="30" dirty="0">
                <a:latin typeface="Speedee"/>
                <a:cs typeface="Speedee"/>
              </a:rPr>
              <a:t>Employees were </a:t>
            </a:r>
            <a:r>
              <a:rPr sz="1200" spc="25" dirty="0">
                <a:latin typeface="Speedee"/>
                <a:cs typeface="Speedee"/>
              </a:rPr>
              <a:t>asked </a:t>
            </a:r>
            <a:r>
              <a:rPr sz="1200" spc="20" dirty="0">
                <a:latin typeface="Speedee"/>
                <a:cs typeface="Speedee"/>
              </a:rPr>
              <a:t>to </a:t>
            </a:r>
            <a:r>
              <a:rPr sz="1200" spc="25" dirty="0">
                <a:latin typeface="Speedee"/>
                <a:cs typeface="Speedee"/>
              </a:rPr>
              <a:t>vote </a:t>
            </a:r>
            <a:r>
              <a:rPr sz="1200" spc="20" dirty="0">
                <a:latin typeface="Speedee"/>
                <a:cs typeface="Speedee"/>
              </a:rPr>
              <a:t>‘agree’ or ‘disagree’ </a:t>
            </a:r>
            <a:r>
              <a:rPr sz="1200" spc="25" dirty="0">
                <a:latin typeface="Speedee"/>
                <a:cs typeface="Speedee"/>
              </a:rPr>
              <a:t>on </a:t>
            </a:r>
            <a:r>
              <a:rPr sz="1200" spc="20" dirty="0">
                <a:latin typeface="Speedee"/>
                <a:cs typeface="Speedee"/>
              </a:rPr>
              <a:t>a set of </a:t>
            </a:r>
            <a:r>
              <a:rPr sz="1200" spc="25" dirty="0">
                <a:latin typeface="Speedee"/>
                <a:cs typeface="Speedee"/>
              </a:rPr>
              <a:t>questions. Questions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20" dirty="0">
                <a:latin typeface="Speedee"/>
                <a:cs typeface="Speedee"/>
              </a:rPr>
              <a:t>that </a:t>
            </a:r>
            <a:r>
              <a:rPr sz="1200" spc="25" dirty="0">
                <a:latin typeface="Speedee"/>
                <a:cs typeface="Speedee"/>
              </a:rPr>
              <a:t>were mostly voted </a:t>
            </a:r>
            <a:r>
              <a:rPr sz="1200" spc="20" dirty="0">
                <a:latin typeface="Speedee"/>
                <a:cs typeface="Speedee"/>
              </a:rPr>
              <a:t>‘disagree’ by </a:t>
            </a:r>
            <a:r>
              <a:rPr sz="1200" spc="30" dirty="0">
                <a:latin typeface="Speedee"/>
                <a:cs typeface="Speedee"/>
              </a:rPr>
              <a:t>employees have </a:t>
            </a:r>
            <a:r>
              <a:rPr sz="1200" spc="25" dirty="0">
                <a:latin typeface="Speedee"/>
                <a:cs typeface="Speedee"/>
              </a:rPr>
              <a:t>been highlighted </a:t>
            </a:r>
            <a:r>
              <a:rPr sz="1200" spc="20" dirty="0">
                <a:latin typeface="Speedee"/>
                <a:cs typeface="Speedee"/>
              </a:rPr>
              <a:t>as </a:t>
            </a:r>
            <a:r>
              <a:rPr sz="1200" spc="25" dirty="0">
                <a:latin typeface="Speedee"/>
                <a:cs typeface="Speedee"/>
              </a:rPr>
              <a:t>areas </a:t>
            </a:r>
            <a:r>
              <a:rPr sz="1200" spc="20" dirty="0">
                <a:latin typeface="Speedee"/>
                <a:cs typeface="Speedee"/>
              </a:rPr>
              <a:t>of </a:t>
            </a:r>
            <a:r>
              <a:rPr sz="1200" spc="25" dirty="0">
                <a:latin typeface="Speedee"/>
                <a:cs typeface="Speedee"/>
              </a:rPr>
              <a:t> opportunity </a:t>
            </a:r>
            <a:r>
              <a:rPr sz="1200" spc="20" dirty="0">
                <a:latin typeface="Speedee"/>
                <a:cs typeface="Speedee"/>
              </a:rPr>
              <a:t>for the </a:t>
            </a:r>
            <a:r>
              <a:rPr sz="1200" spc="25" dirty="0">
                <a:latin typeface="Speedee"/>
                <a:cs typeface="Speedee"/>
              </a:rPr>
              <a:t>restaurant. </a:t>
            </a:r>
            <a:r>
              <a:rPr sz="1200" spc="35" dirty="0">
                <a:latin typeface="Speedee"/>
                <a:cs typeface="Speedee"/>
              </a:rPr>
              <a:t>The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three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main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areas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of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opportunity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as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highlighted</a:t>
            </a:r>
            <a:r>
              <a:rPr lang="en-GB" sz="1200" spc="35" dirty="0">
                <a:latin typeface="Speedee"/>
                <a:cs typeface="Speedee"/>
              </a:rPr>
              <a:t> </a:t>
            </a:r>
            <a:r>
              <a:rPr sz="1200" spc="35" dirty="0">
                <a:latin typeface="Speedee"/>
                <a:cs typeface="Speedee"/>
              </a:rPr>
              <a:t>by </a:t>
            </a:r>
            <a:r>
              <a:rPr sz="1200" spc="25" dirty="0">
                <a:latin typeface="Speedee"/>
                <a:cs typeface="Speedee"/>
              </a:rPr>
              <a:t>restaurant</a:t>
            </a:r>
            <a:r>
              <a:rPr sz="1200" dirty="0">
                <a:latin typeface="Speedee"/>
                <a:cs typeface="Speedee"/>
              </a:rPr>
              <a:t> </a:t>
            </a:r>
            <a:r>
              <a:rPr sz="1200" spc="25" dirty="0">
                <a:latin typeface="Speedee"/>
                <a:cs typeface="Speedee"/>
              </a:rPr>
              <a:t>employee</a:t>
            </a:r>
            <a:r>
              <a:rPr lang="en-GB" sz="1200" spc="25" dirty="0">
                <a:latin typeface="Speedee"/>
                <a:cs typeface="Speedee"/>
              </a:rPr>
              <a:t>s </a:t>
            </a:r>
            <a:r>
              <a:rPr sz="1200" spc="25" dirty="0">
                <a:latin typeface="Speedee"/>
                <a:cs typeface="Speedee"/>
              </a:rPr>
              <a:t>are: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Speedee"/>
              <a:cs typeface="Speedee"/>
            </a:endParaRPr>
          </a:p>
          <a:p>
            <a:pPr marL="469265" indent="-230504">
              <a:lnSpc>
                <a:spcPct val="100000"/>
              </a:lnSpc>
              <a:buFont typeface="Arial"/>
              <a:buAutoNum type="arabicPeriod"/>
              <a:tabLst>
                <a:tab pos="469265" algn="l"/>
                <a:tab pos="469900" algn="l"/>
              </a:tabLst>
            </a:pPr>
            <a:r>
              <a:rPr sz="1200" spc="-5" dirty="0">
                <a:latin typeface="Speedee"/>
                <a:cs typeface="Speedee"/>
              </a:rPr>
              <a:t>T</a:t>
            </a:r>
            <a:r>
              <a:rPr sz="1200" dirty="0">
                <a:latin typeface="Speedee"/>
                <a:cs typeface="Speedee"/>
              </a:rPr>
              <a:t>his</a:t>
            </a:r>
            <a:r>
              <a:rPr sz="1200" spc="-110" dirty="0">
                <a:latin typeface="Speedee"/>
                <a:cs typeface="Speedee"/>
              </a:rPr>
              <a:t> </a:t>
            </a:r>
            <a:r>
              <a:rPr lang="en-GB" sz="1200" spc="-110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McDonald's has</a:t>
            </a:r>
            <a:r>
              <a:rPr sz="1200" spc="-10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a</a:t>
            </a:r>
            <a:r>
              <a:rPr sz="1200" spc="-10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good</a:t>
            </a:r>
            <a:r>
              <a:rPr sz="1200" spc="-100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work</a:t>
            </a:r>
            <a:r>
              <a:rPr sz="1200" spc="-100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e</a:t>
            </a:r>
            <a:r>
              <a:rPr sz="1200" spc="5" dirty="0">
                <a:latin typeface="Speedee"/>
                <a:cs typeface="Speedee"/>
              </a:rPr>
              <a:t>n</a:t>
            </a:r>
            <a:r>
              <a:rPr sz="1200" spc="-5" dirty="0">
                <a:latin typeface="Speedee"/>
                <a:cs typeface="Speedee"/>
              </a:rPr>
              <a:t>v</a:t>
            </a:r>
            <a:r>
              <a:rPr sz="1200" dirty="0">
                <a:latin typeface="Speedee"/>
                <a:cs typeface="Speedee"/>
              </a:rPr>
              <a:t>ironm</a:t>
            </a:r>
            <a:r>
              <a:rPr sz="1200" spc="-10" dirty="0">
                <a:latin typeface="Speedee"/>
                <a:cs typeface="Speedee"/>
              </a:rPr>
              <a:t>en</a:t>
            </a:r>
            <a:r>
              <a:rPr sz="1200" dirty="0">
                <a:latin typeface="Speedee"/>
                <a:cs typeface="Speedee"/>
              </a:rPr>
              <a:t>t.</a:t>
            </a:r>
          </a:p>
          <a:p>
            <a:pPr marL="469265" indent="-230504">
              <a:lnSpc>
                <a:spcPct val="100000"/>
              </a:lnSpc>
              <a:spcBef>
                <a:spcPts val="975"/>
              </a:spcBef>
              <a:buFont typeface="Arial"/>
              <a:buAutoNum type="arabicPeriod"/>
              <a:tabLst>
                <a:tab pos="469265" algn="l"/>
                <a:tab pos="469900" algn="l"/>
              </a:tabLst>
            </a:pPr>
            <a:r>
              <a:rPr sz="1200" dirty="0">
                <a:latin typeface="Speedee"/>
                <a:cs typeface="Speedee"/>
              </a:rPr>
              <a:t>Crew</a:t>
            </a:r>
            <a:r>
              <a:rPr sz="1200" spc="-9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in</a:t>
            </a:r>
            <a:r>
              <a:rPr sz="1200" spc="-90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t</a:t>
            </a:r>
            <a:r>
              <a:rPr sz="1200" spc="-5" dirty="0">
                <a:latin typeface="Speedee"/>
                <a:cs typeface="Speedee"/>
              </a:rPr>
              <a:t>h</a:t>
            </a:r>
            <a:r>
              <a:rPr sz="1200" dirty="0">
                <a:latin typeface="Speedee"/>
                <a:cs typeface="Speedee"/>
              </a:rPr>
              <a:t>is</a:t>
            </a:r>
            <a:r>
              <a:rPr sz="1200" spc="-9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resta</a:t>
            </a:r>
            <a:r>
              <a:rPr sz="1200" spc="-5" dirty="0">
                <a:latin typeface="Speedee"/>
                <a:cs typeface="Speedee"/>
              </a:rPr>
              <a:t>u</a:t>
            </a:r>
            <a:r>
              <a:rPr sz="1200" dirty="0">
                <a:latin typeface="Speedee"/>
                <a:cs typeface="Speedee"/>
              </a:rPr>
              <a:t>ra</a:t>
            </a:r>
            <a:r>
              <a:rPr sz="1200" spc="5" dirty="0">
                <a:latin typeface="Speedee"/>
                <a:cs typeface="Speedee"/>
              </a:rPr>
              <a:t>n</a:t>
            </a:r>
            <a:r>
              <a:rPr sz="1200" dirty="0">
                <a:latin typeface="Speedee"/>
                <a:cs typeface="Speedee"/>
              </a:rPr>
              <a:t>t</a:t>
            </a:r>
            <a:r>
              <a:rPr sz="1200" spc="-90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work</a:t>
            </a:r>
            <a:r>
              <a:rPr sz="1200" spc="-100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together</a:t>
            </a:r>
            <a:r>
              <a:rPr sz="1200" spc="-9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a</a:t>
            </a:r>
            <a:r>
              <a:rPr sz="1200" spc="140" dirty="0">
                <a:latin typeface="Speedee"/>
                <a:cs typeface="Speedee"/>
              </a:rPr>
              <a:t>s</a:t>
            </a:r>
            <a:r>
              <a:rPr sz="1200" dirty="0">
                <a:latin typeface="Speedee"/>
                <a:cs typeface="Speedee"/>
              </a:rPr>
              <a:t>a</a:t>
            </a:r>
            <a:r>
              <a:rPr sz="1200" spc="-8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te</a:t>
            </a:r>
            <a:r>
              <a:rPr sz="1200" spc="-10" dirty="0">
                <a:latin typeface="Speedee"/>
                <a:cs typeface="Speedee"/>
              </a:rPr>
              <a:t>a</a:t>
            </a:r>
            <a:r>
              <a:rPr sz="1200" dirty="0">
                <a:latin typeface="Speedee"/>
                <a:cs typeface="Speedee"/>
              </a:rPr>
              <a:t>m.</a:t>
            </a:r>
          </a:p>
          <a:p>
            <a:pPr marL="469265" indent="-230504">
              <a:lnSpc>
                <a:spcPct val="100000"/>
              </a:lnSpc>
              <a:spcBef>
                <a:spcPts val="980"/>
              </a:spcBef>
              <a:buFont typeface="Arial"/>
              <a:buAutoNum type="arabicPeriod"/>
              <a:tabLst>
                <a:tab pos="469265" algn="l"/>
                <a:tab pos="469900" algn="l"/>
              </a:tabLst>
            </a:pPr>
            <a:r>
              <a:rPr sz="1200" dirty="0">
                <a:latin typeface="Speedee"/>
                <a:cs typeface="Speedee"/>
              </a:rPr>
              <a:t>Managers</a:t>
            </a:r>
            <a:r>
              <a:rPr sz="1200" spc="-100" dirty="0">
                <a:latin typeface="Speedee"/>
                <a:cs typeface="Speedee"/>
              </a:rPr>
              <a:t> </a:t>
            </a:r>
            <a:r>
              <a:rPr sz="1200" spc="-10" dirty="0">
                <a:latin typeface="Speedee"/>
                <a:cs typeface="Speedee"/>
              </a:rPr>
              <a:t>i</a:t>
            </a:r>
            <a:r>
              <a:rPr sz="1200" dirty="0">
                <a:latin typeface="Speedee"/>
                <a:cs typeface="Speedee"/>
              </a:rPr>
              <a:t>n</a:t>
            </a:r>
            <a:r>
              <a:rPr sz="1200" spc="-90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t</a:t>
            </a:r>
            <a:r>
              <a:rPr sz="1200" spc="5" dirty="0">
                <a:latin typeface="Speedee"/>
                <a:cs typeface="Speedee"/>
              </a:rPr>
              <a:t>h</a:t>
            </a:r>
            <a:r>
              <a:rPr sz="1200" dirty="0">
                <a:latin typeface="Speedee"/>
                <a:cs typeface="Speedee"/>
              </a:rPr>
              <a:t>is</a:t>
            </a:r>
            <a:r>
              <a:rPr sz="1200" spc="-9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res</a:t>
            </a:r>
            <a:r>
              <a:rPr sz="1200" spc="-15" dirty="0">
                <a:latin typeface="Speedee"/>
                <a:cs typeface="Speedee"/>
              </a:rPr>
              <a:t>t</a:t>
            </a:r>
            <a:r>
              <a:rPr sz="1200" dirty="0">
                <a:latin typeface="Speedee"/>
                <a:cs typeface="Speedee"/>
              </a:rPr>
              <a:t>au</a:t>
            </a:r>
            <a:r>
              <a:rPr sz="1200" spc="-5" dirty="0">
                <a:latin typeface="Speedee"/>
                <a:cs typeface="Speedee"/>
              </a:rPr>
              <a:t>r</a:t>
            </a:r>
            <a:r>
              <a:rPr sz="1200" dirty="0">
                <a:latin typeface="Speedee"/>
                <a:cs typeface="Speedee"/>
              </a:rPr>
              <a:t>a</a:t>
            </a:r>
            <a:r>
              <a:rPr sz="1200" spc="5" dirty="0">
                <a:latin typeface="Speedee"/>
                <a:cs typeface="Speedee"/>
              </a:rPr>
              <a:t>n</a:t>
            </a:r>
            <a:r>
              <a:rPr sz="1200" dirty="0">
                <a:latin typeface="Speedee"/>
                <a:cs typeface="Speedee"/>
              </a:rPr>
              <a:t>t</a:t>
            </a:r>
            <a:r>
              <a:rPr sz="1200" spc="-9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treat</a:t>
            </a:r>
            <a:r>
              <a:rPr sz="1200" spc="-9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m</a:t>
            </a:r>
            <a:r>
              <a:rPr sz="1200" spc="145" dirty="0">
                <a:latin typeface="Speedee"/>
                <a:cs typeface="Speedee"/>
              </a:rPr>
              <a:t>e</a:t>
            </a:r>
            <a:r>
              <a:rPr sz="1200" spc="-5" dirty="0">
                <a:latin typeface="Speedee"/>
                <a:cs typeface="Speedee"/>
              </a:rPr>
              <a:t>f</a:t>
            </a:r>
            <a:r>
              <a:rPr sz="1200" dirty="0">
                <a:latin typeface="Speedee"/>
                <a:cs typeface="Speedee"/>
              </a:rPr>
              <a:t>airly</a:t>
            </a:r>
            <a:r>
              <a:rPr sz="1200" spc="-80" dirty="0">
                <a:latin typeface="Speedee"/>
                <a:cs typeface="Speedee"/>
              </a:rPr>
              <a:t> </a:t>
            </a:r>
            <a:r>
              <a:rPr sz="1200" spc="-10" dirty="0">
                <a:latin typeface="Speedee"/>
                <a:cs typeface="Speedee"/>
              </a:rPr>
              <a:t>a</a:t>
            </a:r>
            <a:r>
              <a:rPr sz="1200" dirty="0">
                <a:latin typeface="Speedee"/>
                <a:cs typeface="Speedee"/>
              </a:rPr>
              <a:t>nd</a:t>
            </a:r>
            <a:r>
              <a:rPr sz="1200" spc="-105" dirty="0">
                <a:latin typeface="Speedee"/>
                <a:cs typeface="Speedee"/>
              </a:rPr>
              <a:t> </a:t>
            </a:r>
            <a:r>
              <a:rPr sz="1200" dirty="0">
                <a:latin typeface="Speedee"/>
                <a:cs typeface="Speedee"/>
              </a:rPr>
              <a:t>equally.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Speedee"/>
              <a:cs typeface="Speedee"/>
            </a:endParaRPr>
          </a:p>
          <a:p>
            <a:pPr marL="12700" marR="5080">
              <a:lnSpc>
                <a:spcPct val="109400"/>
              </a:lnSpc>
            </a:pPr>
            <a:r>
              <a:rPr sz="1200" spc="45" dirty="0">
                <a:latin typeface="Speedee"/>
                <a:cs typeface="Speedee"/>
              </a:rPr>
              <a:t>Overall, </a:t>
            </a:r>
            <a:r>
              <a:rPr sz="1200" spc="55" dirty="0">
                <a:latin typeface="Speedee"/>
                <a:cs typeface="Speedee"/>
              </a:rPr>
              <a:t>the </a:t>
            </a:r>
            <a:r>
              <a:rPr sz="1200" spc="65" dirty="0">
                <a:latin typeface="Speedee"/>
                <a:cs typeface="Speedee"/>
              </a:rPr>
              <a:t>team </a:t>
            </a:r>
            <a:r>
              <a:rPr sz="1200" spc="55" dirty="0">
                <a:latin typeface="Speedee"/>
                <a:cs typeface="Speedee"/>
              </a:rPr>
              <a:t>at Crofton Park </a:t>
            </a:r>
            <a:r>
              <a:rPr sz="1200" spc="50" dirty="0">
                <a:latin typeface="Speedee"/>
                <a:cs typeface="Speedee"/>
              </a:rPr>
              <a:t>restaurant </a:t>
            </a:r>
            <a:r>
              <a:rPr sz="1200" spc="60" dirty="0">
                <a:latin typeface="Speedee"/>
                <a:cs typeface="Speedee"/>
              </a:rPr>
              <a:t>gave </a:t>
            </a:r>
            <a:r>
              <a:rPr sz="1200" spc="65" dirty="0">
                <a:latin typeface="Speedee"/>
                <a:cs typeface="Speedee"/>
              </a:rPr>
              <a:t>an </a:t>
            </a:r>
            <a:r>
              <a:rPr sz="1200" spc="60" dirty="0">
                <a:latin typeface="Speedee"/>
                <a:cs typeface="Speedee"/>
              </a:rPr>
              <a:t>employee </a:t>
            </a:r>
            <a:r>
              <a:rPr sz="1200" spc="50" dirty="0">
                <a:latin typeface="Speedee"/>
                <a:cs typeface="Speedee"/>
              </a:rPr>
              <a:t>satisfaction </a:t>
            </a:r>
            <a:r>
              <a:rPr sz="1200" spc="5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rating of </a:t>
            </a:r>
            <a:r>
              <a:rPr sz="1200" spc="65" dirty="0">
                <a:latin typeface="Speedee"/>
                <a:cs typeface="Speedee"/>
              </a:rPr>
              <a:t>36%. </a:t>
            </a:r>
            <a:r>
              <a:rPr sz="1200" spc="50" dirty="0">
                <a:latin typeface="Speedee"/>
                <a:cs typeface="Speedee"/>
              </a:rPr>
              <a:t>This </a:t>
            </a:r>
            <a:r>
              <a:rPr sz="1200" spc="45" dirty="0">
                <a:latin typeface="Speedee"/>
                <a:cs typeface="Speedee"/>
              </a:rPr>
              <a:t>falls significantly </a:t>
            </a:r>
            <a:r>
              <a:rPr sz="1200" spc="55" dirty="0">
                <a:latin typeface="Speedee"/>
                <a:cs typeface="Speedee"/>
              </a:rPr>
              <a:t>short </a:t>
            </a:r>
            <a:r>
              <a:rPr sz="1200" spc="45" dirty="0">
                <a:latin typeface="Speedee"/>
                <a:cs typeface="Speedee"/>
              </a:rPr>
              <a:t>of </a:t>
            </a:r>
            <a:r>
              <a:rPr sz="1200" spc="55" dirty="0">
                <a:latin typeface="Speedee"/>
                <a:cs typeface="Speedee"/>
              </a:rPr>
              <a:t>the </a:t>
            </a:r>
            <a:r>
              <a:rPr sz="1200" spc="65" dirty="0">
                <a:latin typeface="Speedee"/>
                <a:cs typeface="Speedee"/>
              </a:rPr>
              <a:t>company </a:t>
            </a:r>
            <a:r>
              <a:rPr sz="1200" spc="55" dirty="0">
                <a:latin typeface="Speedee"/>
                <a:cs typeface="Speedee"/>
              </a:rPr>
              <a:t>average, </a:t>
            </a:r>
            <a:r>
              <a:rPr sz="1200" spc="60" dirty="0">
                <a:latin typeface="Speedee"/>
                <a:cs typeface="Speedee"/>
              </a:rPr>
              <a:t>which </a:t>
            </a:r>
            <a:r>
              <a:rPr sz="1200" spc="40" dirty="0">
                <a:latin typeface="Speedee"/>
                <a:cs typeface="Speedee"/>
              </a:rPr>
              <a:t>is </a:t>
            </a:r>
            <a:r>
              <a:rPr sz="1200" spc="45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85%.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You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have</a:t>
            </a:r>
            <a:r>
              <a:rPr sz="1200" spc="2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planned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meeting</a:t>
            </a:r>
            <a:r>
              <a:rPr sz="1200" spc="-6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in</a:t>
            </a:r>
            <a:r>
              <a:rPr sz="1200" spc="-6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with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both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your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65" dirty="0">
                <a:latin typeface="Speedee"/>
                <a:cs typeface="Speedee"/>
              </a:rPr>
              <a:t>managers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and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crew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to</a:t>
            </a:r>
            <a:r>
              <a:rPr sz="1200" spc="-5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further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understand </a:t>
            </a:r>
            <a:r>
              <a:rPr sz="1200" spc="70" dirty="0">
                <a:latin typeface="Speedee"/>
                <a:cs typeface="Speedee"/>
              </a:rPr>
              <a:t>why </a:t>
            </a:r>
            <a:r>
              <a:rPr sz="1200" spc="45" dirty="0">
                <a:latin typeface="Speedee"/>
                <a:cs typeface="Speedee"/>
              </a:rPr>
              <a:t>this </a:t>
            </a:r>
            <a:r>
              <a:rPr sz="1200" spc="55" dirty="0">
                <a:latin typeface="Speedee"/>
                <a:cs typeface="Speedee"/>
              </a:rPr>
              <a:t>survey </a:t>
            </a:r>
            <a:r>
              <a:rPr sz="1200" spc="35" dirty="0">
                <a:latin typeface="Speedee"/>
                <a:cs typeface="Speedee"/>
              </a:rPr>
              <a:t>is </a:t>
            </a:r>
            <a:r>
              <a:rPr sz="1200" spc="65" dirty="0">
                <a:latin typeface="Speedee"/>
                <a:cs typeface="Speedee"/>
              </a:rPr>
              <a:t>so </a:t>
            </a:r>
            <a:r>
              <a:rPr sz="1200" spc="55" dirty="0">
                <a:latin typeface="Speedee"/>
                <a:cs typeface="Speedee"/>
              </a:rPr>
              <a:t>low </a:t>
            </a:r>
            <a:r>
              <a:rPr sz="1200" spc="65" dirty="0">
                <a:latin typeface="Speedee"/>
                <a:cs typeface="Speedee"/>
              </a:rPr>
              <a:t>and how </a:t>
            </a:r>
            <a:r>
              <a:rPr sz="1200" spc="55" dirty="0">
                <a:latin typeface="Speedee"/>
                <a:cs typeface="Speedee"/>
              </a:rPr>
              <a:t>as </a:t>
            </a:r>
            <a:r>
              <a:rPr sz="1200" spc="60" dirty="0">
                <a:latin typeface="Speedee"/>
                <a:cs typeface="Speedee"/>
              </a:rPr>
              <a:t>a </a:t>
            </a:r>
            <a:r>
              <a:rPr sz="1200" spc="65" dirty="0">
                <a:latin typeface="Speedee"/>
                <a:cs typeface="Speedee"/>
              </a:rPr>
              <a:t>team </a:t>
            </a:r>
            <a:r>
              <a:rPr sz="1200" spc="60" dirty="0">
                <a:latin typeface="Speedee"/>
                <a:cs typeface="Speedee"/>
              </a:rPr>
              <a:t>you </a:t>
            </a:r>
            <a:r>
              <a:rPr sz="1200" spc="65" dirty="0">
                <a:latin typeface="Speedee"/>
                <a:cs typeface="Speedee"/>
              </a:rPr>
              <a:t>can </a:t>
            </a:r>
            <a:r>
              <a:rPr sz="1200" spc="60" dirty="0">
                <a:latin typeface="Speedee"/>
                <a:cs typeface="Speedee"/>
              </a:rPr>
              <a:t>improve </a:t>
            </a:r>
            <a:r>
              <a:rPr sz="1200" spc="40" dirty="0">
                <a:latin typeface="Speedee"/>
                <a:cs typeface="Speedee"/>
              </a:rPr>
              <a:t>in </a:t>
            </a:r>
            <a:r>
              <a:rPr sz="1200" spc="45" dirty="0">
                <a:latin typeface="Speedee"/>
                <a:cs typeface="Speedee"/>
              </a:rPr>
              <a:t>this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area.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Speedee"/>
              <a:cs typeface="Speedee"/>
            </a:endParaRPr>
          </a:p>
          <a:p>
            <a:pPr marL="12700" marR="127000">
              <a:lnSpc>
                <a:spcPct val="108300"/>
              </a:lnSpc>
            </a:pPr>
            <a:r>
              <a:rPr sz="1200" spc="65" dirty="0">
                <a:latin typeface="Speedee"/>
                <a:cs typeface="Speedee"/>
              </a:rPr>
              <a:t>As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part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survey,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crew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were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given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an</a:t>
            </a:r>
            <a:r>
              <a:rPr sz="1200" spc="-2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opportunity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to</a:t>
            </a:r>
            <a:r>
              <a:rPr sz="1200" spc="-50" dirty="0">
                <a:latin typeface="Speedee"/>
                <a:cs typeface="Speedee"/>
              </a:rPr>
              <a:t> </a:t>
            </a:r>
            <a:r>
              <a:rPr sz="1200" spc="60" dirty="0">
                <a:latin typeface="Speedee"/>
                <a:cs typeface="Speedee"/>
              </a:rPr>
              <a:t>submit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their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comments </a:t>
            </a:r>
            <a:r>
              <a:rPr sz="1200" spc="-22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about</a:t>
            </a:r>
            <a:r>
              <a:rPr sz="1200" spc="3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restaurant.</a:t>
            </a:r>
            <a:r>
              <a:rPr sz="1200" spc="-45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A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0" dirty="0">
                <a:latin typeface="Speedee"/>
                <a:cs typeface="Speedee"/>
              </a:rPr>
              <a:t>selection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45" dirty="0">
                <a:latin typeface="Speedee"/>
                <a:cs typeface="Speedee"/>
              </a:rPr>
              <a:t>of</a:t>
            </a:r>
            <a:r>
              <a:rPr sz="1200" spc="-35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these</a:t>
            </a:r>
            <a:r>
              <a:rPr sz="1200" spc="-25" dirty="0">
                <a:latin typeface="Speedee"/>
                <a:cs typeface="Speedee"/>
              </a:rPr>
              <a:t> </a:t>
            </a:r>
            <a:r>
              <a:rPr sz="1200" spc="70" dirty="0">
                <a:latin typeface="Speedee"/>
                <a:cs typeface="Speedee"/>
              </a:rPr>
              <a:t>comments</a:t>
            </a:r>
            <a:r>
              <a:rPr sz="1200" spc="-3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are</a:t>
            </a:r>
            <a:r>
              <a:rPr sz="1200" spc="-40" dirty="0">
                <a:latin typeface="Speedee"/>
                <a:cs typeface="Speedee"/>
              </a:rPr>
              <a:t> </a:t>
            </a:r>
            <a:r>
              <a:rPr sz="1200" spc="55" dirty="0">
                <a:latin typeface="Speedee"/>
                <a:cs typeface="Speedee"/>
              </a:rPr>
              <a:t>below: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50" dirty="0">
              <a:latin typeface="Speedee"/>
              <a:cs typeface="Speedee"/>
            </a:endParaRPr>
          </a:p>
          <a:p>
            <a:pPr marL="329565" marR="372110" indent="-228600" algn="just">
              <a:lnSpc>
                <a:spcPct val="109600"/>
              </a:lnSpc>
              <a:spcBef>
                <a:spcPts val="5"/>
              </a:spcBef>
              <a:buFont typeface="Symbol"/>
              <a:buChar char=""/>
              <a:tabLst>
                <a:tab pos="330200" algn="l"/>
              </a:tabLst>
            </a:pPr>
            <a:r>
              <a:rPr sz="1200" i="1" spc="45" dirty="0">
                <a:latin typeface="Speedee"/>
                <a:cs typeface="Speedee"/>
              </a:rPr>
              <a:t>I’m</a:t>
            </a:r>
            <a:r>
              <a:rPr sz="1200" i="1" spc="30" dirty="0">
                <a:latin typeface="Speedee"/>
                <a:cs typeface="Speedee"/>
              </a:rPr>
              <a:t> </a:t>
            </a:r>
            <a:r>
              <a:rPr sz="1200" i="1" spc="45" dirty="0">
                <a:latin typeface="Speedee"/>
                <a:cs typeface="Speedee"/>
              </a:rPr>
              <a:t>sick</a:t>
            </a:r>
            <a:r>
              <a:rPr sz="1200" i="1" spc="30" dirty="0">
                <a:latin typeface="Speedee"/>
                <a:cs typeface="Speedee"/>
              </a:rPr>
              <a:t> </a:t>
            </a:r>
            <a:r>
              <a:rPr sz="1200" i="1" spc="50" dirty="0">
                <a:latin typeface="Speedee"/>
                <a:cs typeface="Speedee"/>
              </a:rPr>
              <a:t>of</a:t>
            </a:r>
            <a:r>
              <a:rPr sz="1200" i="1" spc="30" dirty="0">
                <a:latin typeface="Speedee"/>
                <a:cs typeface="Speedee"/>
              </a:rPr>
              <a:t> </a:t>
            </a:r>
            <a:r>
              <a:rPr sz="1200" i="1" spc="55" dirty="0">
                <a:latin typeface="Speedee"/>
                <a:cs typeface="Speedee"/>
              </a:rPr>
              <a:t>working</a:t>
            </a:r>
            <a:r>
              <a:rPr sz="1200" i="1" spc="25" dirty="0">
                <a:latin typeface="Speedee"/>
                <a:cs typeface="Speedee"/>
              </a:rPr>
              <a:t> </a:t>
            </a:r>
            <a:r>
              <a:rPr sz="1200" i="1" spc="55" dirty="0">
                <a:latin typeface="Speedee"/>
                <a:cs typeface="Speedee"/>
              </a:rPr>
              <a:t>on</a:t>
            </a:r>
            <a:r>
              <a:rPr sz="1200" i="1" spc="20" dirty="0">
                <a:latin typeface="Speedee"/>
                <a:cs typeface="Speedee"/>
              </a:rPr>
              <a:t> </a:t>
            </a:r>
            <a:r>
              <a:rPr sz="1200" i="1" spc="45" dirty="0">
                <a:latin typeface="Speedee"/>
                <a:cs typeface="Speedee"/>
              </a:rPr>
              <a:t>shifts</a:t>
            </a:r>
            <a:r>
              <a:rPr sz="1200" i="1" spc="30" dirty="0">
                <a:latin typeface="Speedee"/>
                <a:cs typeface="Speedee"/>
              </a:rPr>
              <a:t> </a:t>
            </a:r>
            <a:r>
              <a:rPr sz="1200" i="1" spc="60" dirty="0">
                <a:latin typeface="Speedee"/>
                <a:cs typeface="Speedee"/>
              </a:rPr>
              <a:t>where</a:t>
            </a:r>
            <a:r>
              <a:rPr sz="1200" i="1" spc="25" dirty="0">
                <a:latin typeface="Speedee"/>
                <a:cs typeface="Speedee"/>
              </a:rPr>
              <a:t> </a:t>
            </a:r>
            <a:r>
              <a:rPr sz="1200" i="1" spc="50" dirty="0">
                <a:latin typeface="Speedee"/>
                <a:cs typeface="Speedee"/>
              </a:rPr>
              <a:t>there</a:t>
            </a:r>
            <a:r>
              <a:rPr sz="1200" i="1" spc="25" dirty="0">
                <a:latin typeface="Speedee"/>
                <a:cs typeface="Speedee"/>
              </a:rPr>
              <a:t> </a:t>
            </a:r>
            <a:r>
              <a:rPr sz="1200" i="1" spc="45" dirty="0">
                <a:latin typeface="Speedee"/>
                <a:cs typeface="Speedee"/>
              </a:rPr>
              <a:t>aren’t</a:t>
            </a:r>
            <a:r>
              <a:rPr sz="1200" i="1" spc="55" dirty="0">
                <a:latin typeface="Speedee"/>
                <a:cs typeface="Speedee"/>
              </a:rPr>
              <a:t> </a:t>
            </a:r>
            <a:r>
              <a:rPr sz="1200" i="1" spc="60" dirty="0">
                <a:latin typeface="Speedee"/>
                <a:cs typeface="Speedee"/>
              </a:rPr>
              <a:t>enough</a:t>
            </a:r>
            <a:r>
              <a:rPr sz="1200" i="1" spc="25" dirty="0">
                <a:latin typeface="Speedee"/>
                <a:cs typeface="Speedee"/>
              </a:rPr>
              <a:t> </a:t>
            </a:r>
            <a:r>
              <a:rPr sz="1200" i="1" spc="40" dirty="0">
                <a:latin typeface="Speedee"/>
                <a:cs typeface="Speedee"/>
              </a:rPr>
              <a:t>staff</a:t>
            </a:r>
            <a:r>
              <a:rPr sz="1200" i="1" spc="30" dirty="0">
                <a:latin typeface="Speedee"/>
                <a:cs typeface="Speedee"/>
              </a:rPr>
              <a:t> </a:t>
            </a:r>
            <a:r>
              <a:rPr sz="1200" i="1" spc="50" dirty="0">
                <a:latin typeface="Speedee"/>
                <a:cs typeface="Speedee"/>
              </a:rPr>
              <a:t>to</a:t>
            </a:r>
            <a:r>
              <a:rPr sz="1200" i="1" spc="30" dirty="0">
                <a:latin typeface="Speedee"/>
                <a:cs typeface="Speedee"/>
              </a:rPr>
              <a:t> </a:t>
            </a:r>
            <a:r>
              <a:rPr sz="1200" i="1" spc="50" dirty="0">
                <a:latin typeface="Speedee"/>
                <a:cs typeface="Speedee"/>
              </a:rPr>
              <a:t>serve</a:t>
            </a:r>
            <a:r>
              <a:rPr sz="1200" i="1" spc="30" dirty="0">
                <a:latin typeface="Speedee"/>
                <a:cs typeface="Speedee"/>
              </a:rPr>
              <a:t> </a:t>
            </a:r>
            <a:r>
              <a:rPr sz="1200" i="1" spc="35" dirty="0">
                <a:latin typeface="Speedee"/>
                <a:cs typeface="Speedee"/>
              </a:rPr>
              <a:t>all</a:t>
            </a:r>
            <a:r>
              <a:rPr sz="1200" i="1" spc="30" dirty="0">
                <a:latin typeface="Speedee"/>
                <a:cs typeface="Speedee"/>
              </a:rPr>
              <a:t> </a:t>
            </a:r>
            <a:r>
              <a:rPr sz="1200" i="1" spc="50" dirty="0">
                <a:latin typeface="Speedee"/>
                <a:cs typeface="Speedee"/>
              </a:rPr>
              <a:t>of </a:t>
            </a:r>
            <a:r>
              <a:rPr sz="1200" i="1" spc="-215" dirty="0">
                <a:latin typeface="Speedee"/>
                <a:cs typeface="Speedee"/>
              </a:rPr>
              <a:t> </a:t>
            </a:r>
            <a:r>
              <a:rPr sz="1200" i="1" spc="55" dirty="0">
                <a:latin typeface="Speedee"/>
                <a:cs typeface="Speedee"/>
              </a:rPr>
              <a:t>the </a:t>
            </a:r>
            <a:r>
              <a:rPr sz="1200" i="1" spc="70" dirty="0">
                <a:latin typeface="Speedee"/>
                <a:cs typeface="Speedee"/>
              </a:rPr>
              <a:t>customers,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it’s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stressful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and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I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end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up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getting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shouted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at,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even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though</a:t>
            </a:r>
            <a:r>
              <a:rPr lang="en-GB" sz="1200" i="1" spc="70" dirty="0">
                <a:latin typeface="Speedee"/>
                <a:cs typeface="Speedee"/>
              </a:rPr>
              <a:t> </a:t>
            </a:r>
            <a:r>
              <a:rPr sz="1200" i="1" spc="70" dirty="0">
                <a:latin typeface="Speedee"/>
                <a:cs typeface="Speedee"/>
              </a:rPr>
              <a:t>I’m </a:t>
            </a:r>
            <a:r>
              <a:rPr sz="1200" i="1" spc="-215" dirty="0">
                <a:latin typeface="Speedee"/>
                <a:cs typeface="Speedee"/>
              </a:rPr>
              <a:t> </a:t>
            </a:r>
            <a:r>
              <a:rPr sz="1200" i="1" spc="65" dirty="0">
                <a:latin typeface="Speedee"/>
                <a:cs typeface="Speedee"/>
              </a:rPr>
              <a:t>tryingmy</a:t>
            </a:r>
            <a:r>
              <a:rPr sz="1200" i="1" spc="20" dirty="0">
                <a:latin typeface="Speedee"/>
                <a:cs typeface="Speedee"/>
              </a:rPr>
              <a:t> </a:t>
            </a:r>
            <a:r>
              <a:rPr sz="1200" i="1" spc="50" dirty="0">
                <a:latin typeface="Speedee"/>
                <a:cs typeface="Speedee"/>
              </a:rPr>
              <a:t>best!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300" dirty="0">
              <a:latin typeface="Speedee"/>
              <a:cs typeface="Speedee"/>
            </a:endParaRPr>
          </a:p>
          <a:p>
            <a:pPr marL="329565" indent="-229235">
              <a:lnSpc>
                <a:spcPct val="100000"/>
              </a:lnSpc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sz="1200" i="1" spc="25" dirty="0">
                <a:latin typeface="Speedee"/>
                <a:cs typeface="Speedee"/>
              </a:rPr>
              <a:t>The</a:t>
            </a:r>
            <a:r>
              <a:rPr sz="1200" i="1" spc="-30" dirty="0">
                <a:latin typeface="Speedee"/>
                <a:cs typeface="Speedee"/>
              </a:rPr>
              <a:t> </a:t>
            </a:r>
            <a:r>
              <a:rPr sz="1200" i="1" spc="30" dirty="0">
                <a:latin typeface="Speedee"/>
                <a:cs typeface="Speedee"/>
              </a:rPr>
              <a:t>managers</a:t>
            </a:r>
            <a:r>
              <a:rPr sz="1200" i="1" spc="-20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are</a:t>
            </a:r>
            <a:r>
              <a:rPr sz="1200" i="1" spc="-3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always</a:t>
            </a:r>
            <a:r>
              <a:rPr sz="1200" i="1" spc="-2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stressed</a:t>
            </a:r>
            <a:r>
              <a:rPr sz="1200" i="1" spc="-2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and</a:t>
            </a:r>
            <a:r>
              <a:rPr sz="1200" i="1" spc="-2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they</a:t>
            </a:r>
            <a:r>
              <a:rPr sz="1200" i="1" spc="-4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take</a:t>
            </a:r>
            <a:r>
              <a:rPr sz="1200" i="1" spc="-2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their</a:t>
            </a:r>
            <a:r>
              <a:rPr sz="1200" i="1" spc="-40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frustration</a:t>
            </a:r>
            <a:r>
              <a:rPr sz="1200" i="1" spc="-30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out</a:t>
            </a:r>
            <a:r>
              <a:rPr sz="1200" i="1" spc="-2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on</a:t>
            </a:r>
            <a:r>
              <a:rPr sz="1200" i="1" spc="-30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us!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200" dirty="0">
              <a:latin typeface="Speedee"/>
              <a:cs typeface="Speedee"/>
            </a:endParaRPr>
          </a:p>
          <a:p>
            <a:pPr marL="329565" marR="127000" indent="-228600">
              <a:lnSpc>
                <a:spcPct val="108300"/>
              </a:lnSpc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sz="1200" i="1" spc="10" dirty="0">
                <a:latin typeface="Speedee"/>
                <a:cs typeface="Speedee"/>
              </a:rPr>
              <a:t>I </a:t>
            </a:r>
            <a:r>
              <a:rPr sz="1200" i="1" spc="20" dirty="0">
                <a:latin typeface="Speedee"/>
                <a:cs typeface="Speedee"/>
              </a:rPr>
              <a:t>love </a:t>
            </a:r>
            <a:r>
              <a:rPr sz="1200" i="1" spc="25" dirty="0">
                <a:latin typeface="Speedee"/>
                <a:cs typeface="Speedee"/>
              </a:rPr>
              <a:t>working at Crofton Park </a:t>
            </a:r>
            <a:r>
              <a:rPr sz="1200" i="1" spc="20" dirty="0">
                <a:latin typeface="Speedee"/>
                <a:cs typeface="Speedee"/>
              </a:rPr>
              <a:t>restaurant, </a:t>
            </a:r>
            <a:r>
              <a:rPr sz="1200" i="1" spc="10" dirty="0">
                <a:latin typeface="Speedee"/>
                <a:cs typeface="Speedee"/>
              </a:rPr>
              <a:t>I </a:t>
            </a:r>
            <a:r>
              <a:rPr sz="1200" i="1" spc="25" dirty="0">
                <a:latin typeface="Speedee"/>
                <a:cs typeface="Speedee"/>
              </a:rPr>
              <a:t>have great </a:t>
            </a:r>
            <a:r>
              <a:rPr sz="1200" i="1" spc="20" dirty="0">
                <a:latin typeface="Speedee"/>
                <a:cs typeface="Speedee"/>
              </a:rPr>
              <a:t>friends here but </a:t>
            </a:r>
            <a:r>
              <a:rPr sz="1200" i="1" spc="10" dirty="0">
                <a:latin typeface="Speedee"/>
                <a:cs typeface="Speedee"/>
              </a:rPr>
              <a:t>I </a:t>
            </a:r>
            <a:r>
              <a:rPr sz="1200" i="1" spc="20" dirty="0">
                <a:latin typeface="Speedee"/>
                <a:cs typeface="Speedee"/>
              </a:rPr>
              <a:t>wish </a:t>
            </a:r>
            <a:r>
              <a:rPr sz="1200" i="1" spc="10" dirty="0">
                <a:latin typeface="Speedee"/>
                <a:cs typeface="Speedee"/>
              </a:rPr>
              <a:t>I </a:t>
            </a:r>
            <a:r>
              <a:rPr sz="1200" i="1" spc="1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knew</a:t>
            </a:r>
            <a:r>
              <a:rPr sz="1200" i="1" spc="20" dirty="0">
                <a:latin typeface="Speedee"/>
                <a:cs typeface="Speedee"/>
              </a:rPr>
              <a:t> </a:t>
            </a:r>
            <a:r>
              <a:rPr sz="1200" i="1" spc="30" dirty="0">
                <a:latin typeface="Speedee"/>
                <a:cs typeface="Speedee"/>
              </a:rPr>
              <a:t>more</a:t>
            </a:r>
            <a:r>
              <a:rPr sz="1200" i="1" spc="1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about </a:t>
            </a:r>
            <a:r>
              <a:rPr sz="1200" i="1" spc="20" dirty="0">
                <a:latin typeface="Speedee"/>
                <a:cs typeface="Speedee"/>
              </a:rPr>
              <a:t>the </a:t>
            </a:r>
            <a:r>
              <a:rPr sz="1200" i="1" spc="25" dirty="0">
                <a:latin typeface="Speedee"/>
                <a:cs typeface="Speedee"/>
              </a:rPr>
              <a:t>business</a:t>
            </a:r>
            <a:r>
              <a:rPr sz="1200" i="1" spc="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or</a:t>
            </a:r>
            <a:r>
              <a:rPr sz="1200" i="1" spc="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had</a:t>
            </a:r>
            <a:r>
              <a:rPr sz="1200" i="1" spc="1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the</a:t>
            </a:r>
            <a:r>
              <a:rPr sz="1200" i="1" spc="1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opportunity</a:t>
            </a:r>
            <a:r>
              <a:rPr sz="1200" i="1" spc="10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to</a:t>
            </a:r>
            <a:r>
              <a:rPr sz="1200" i="1" spc="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contribute</a:t>
            </a:r>
            <a:r>
              <a:rPr sz="1200" i="1" spc="10" dirty="0">
                <a:latin typeface="Speedee"/>
                <a:cs typeface="Speedee"/>
              </a:rPr>
              <a:t> </a:t>
            </a:r>
            <a:r>
              <a:rPr sz="1200" i="1" spc="30" dirty="0">
                <a:latin typeface="Speedee"/>
                <a:cs typeface="Speedee"/>
              </a:rPr>
              <a:t>my</a:t>
            </a:r>
            <a:r>
              <a:rPr sz="1200" i="1" spc="1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thoughts </a:t>
            </a:r>
            <a:r>
              <a:rPr sz="1200" i="1" spc="-21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and</a:t>
            </a:r>
            <a:r>
              <a:rPr sz="1200" i="1" spc="2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suggestions.</a:t>
            </a:r>
            <a:endParaRPr sz="12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200" dirty="0">
              <a:latin typeface="Speedee"/>
              <a:cs typeface="Speedee"/>
            </a:endParaRPr>
          </a:p>
          <a:p>
            <a:pPr marL="329565" marR="269875" indent="-228600" algn="just">
              <a:lnSpc>
                <a:spcPct val="108700"/>
              </a:lnSpc>
              <a:buFont typeface="Symbol"/>
              <a:buChar char=""/>
              <a:tabLst>
                <a:tab pos="330200" algn="l"/>
              </a:tabLst>
            </a:pPr>
            <a:r>
              <a:rPr sz="1200" i="1" spc="10" dirty="0">
                <a:latin typeface="Speedee"/>
                <a:cs typeface="Speedee"/>
              </a:rPr>
              <a:t>I</a:t>
            </a:r>
            <a:r>
              <a:rPr sz="1200" i="1" spc="-4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think</a:t>
            </a:r>
            <a:r>
              <a:rPr sz="1200" i="1" spc="-40" dirty="0">
                <a:latin typeface="Speedee"/>
                <a:cs typeface="Speedee"/>
              </a:rPr>
              <a:t> </a:t>
            </a:r>
            <a:r>
              <a:rPr sz="1200" i="1" spc="30" dirty="0">
                <a:latin typeface="Speedee"/>
                <a:cs typeface="Speedee"/>
              </a:rPr>
              <a:t>we</a:t>
            </a:r>
            <a:r>
              <a:rPr sz="1200" i="1" spc="-50" dirty="0">
                <a:latin typeface="Speedee"/>
                <a:cs typeface="Speedee"/>
              </a:rPr>
              <a:t> </a:t>
            </a:r>
            <a:r>
              <a:rPr sz="1200" i="1" spc="15" dirty="0">
                <a:latin typeface="Speedee"/>
                <a:cs typeface="Speedee"/>
              </a:rPr>
              <a:t>all</a:t>
            </a:r>
            <a:r>
              <a:rPr sz="1200" i="1" spc="-50" dirty="0">
                <a:latin typeface="Speedee"/>
                <a:cs typeface="Speedee"/>
              </a:rPr>
              <a:t> </a:t>
            </a:r>
            <a:r>
              <a:rPr sz="1200" i="1" spc="15" dirty="0">
                <a:latin typeface="Speedee"/>
                <a:cs typeface="Speedee"/>
              </a:rPr>
              <a:t>try</a:t>
            </a:r>
            <a:r>
              <a:rPr sz="1200" i="1" spc="-5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really</a:t>
            </a:r>
            <a:r>
              <a:rPr sz="1200" i="1" spc="-40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hard</a:t>
            </a:r>
            <a:r>
              <a:rPr sz="1200" i="1" spc="-5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in</a:t>
            </a:r>
            <a:r>
              <a:rPr sz="1200" i="1" spc="-4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Crofton</a:t>
            </a:r>
            <a:r>
              <a:rPr sz="1200" i="1" spc="-3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Park</a:t>
            </a:r>
            <a:r>
              <a:rPr sz="1200" i="1" spc="-4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McDonald’s,</a:t>
            </a:r>
            <a:r>
              <a:rPr sz="1200" i="1" spc="-3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but</a:t>
            </a:r>
            <a:r>
              <a:rPr sz="1200" i="1" spc="-60" dirty="0">
                <a:latin typeface="Speedee"/>
                <a:cs typeface="Speedee"/>
              </a:rPr>
              <a:t> </a:t>
            </a:r>
            <a:r>
              <a:rPr sz="1200" i="1" spc="30" dirty="0">
                <a:latin typeface="Speedee"/>
                <a:cs typeface="Speedee"/>
              </a:rPr>
              <a:t>we</a:t>
            </a:r>
            <a:r>
              <a:rPr sz="1200" i="1" spc="-4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don’t</a:t>
            </a:r>
            <a:r>
              <a:rPr sz="1200" i="1" spc="-3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always</a:t>
            </a:r>
            <a:r>
              <a:rPr sz="1200" i="1" spc="-4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work </a:t>
            </a:r>
            <a:r>
              <a:rPr sz="1200" i="1" spc="-21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well</a:t>
            </a:r>
            <a:r>
              <a:rPr sz="1200" i="1" spc="-30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as</a:t>
            </a:r>
            <a:r>
              <a:rPr sz="1200" i="1" spc="-2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a</a:t>
            </a:r>
            <a:r>
              <a:rPr sz="1200" i="1" spc="-50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team.</a:t>
            </a:r>
            <a:r>
              <a:rPr sz="1200" i="1" spc="-15" dirty="0">
                <a:latin typeface="Speedee"/>
                <a:cs typeface="Speedee"/>
              </a:rPr>
              <a:t> </a:t>
            </a:r>
            <a:r>
              <a:rPr sz="1200" i="1" spc="35" dirty="0">
                <a:latin typeface="Speedee"/>
                <a:cs typeface="Speedee"/>
              </a:rPr>
              <a:t>We</a:t>
            </a:r>
            <a:r>
              <a:rPr sz="1200" i="1" spc="-35" dirty="0">
                <a:latin typeface="Speedee"/>
                <a:cs typeface="Speedee"/>
              </a:rPr>
              <a:t> </a:t>
            </a:r>
            <a:r>
              <a:rPr sz="1200" i="1" spc="30" dirty="0">
                <a:latin typeface="Speedee"/>
                <a:cs typeface="Speedee"/>
              </a:rPr>
              <a:t>need</a:t>
            </a:r>
            <a:r>
              <a:rPr sz="1200" i="1" spc="-2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an</a:t>
            </a:r>
            <a:r>
              <a:rPr sz="1200" i="1" spc="-3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opportunity</a:t>
            </a:r>
            <a:r>
              <a:rPr sz="1200" i="1" spc="-2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to</a:t>
            </a:r>
            <a:r>
              <a:rPr sz="1200" i="1" spc="-35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get</a:t>
            </a:r>
            <a:r>
              <a:rPr sz="1200" i="1" spc="-1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to</a:t>
            </a:r>
            <a:r>
              <a:rPr sz="1200" i="1" spc="-35" dirty="0">
                <a:latin typeface="Speedee"/>
                <a:cs typeface="Speedee"/>
              </a:rPr>
              <a:t> </a:t>
            </a:r>
            <a:r>
              <a:rPr sz="1200" i="1" spc="30" dirty="0">
                <a:latin typeface="Speedee"/>
                <a:cs typeface="Speedee"/>
              </a:rPr>
              <a:t>know</a:t>
            </a:r>
            <a:r>
              <a:rPr sz="1200" i="1" spc="-4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each</a:t>
            </a:r>
            <a:r>
              <a:rPr sz="1200" i="1" spc="-3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other</a:t>
            </a:r>
            <a:r>
              <a:rPr sz="1200" i="1" spc="-20" dirty="0">
                <a:latin typeface="Speedee"/>
                <a:cs typeface="Speedee"/>
              </a:rPr>
              <a:t> </a:t>
            </a:r>
            <a:r>
              <a:rPr sz="1200" i="1" spc="25" dirty="0">
                <a:latin typeface="Speedee"/>
                <a:cs typeface="Speedee"/>
              </a:rPr>
              <a:t>away</a:t>
            </a:r>
            <a:r>
              <a:rPr sz="1200" i="1" spc="-30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from</a:t>
            </a:r>
            <a:r>
              <a:rPr sz="1200" i="1" spc="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the </a:t>
            </a:r>
            <a:r>
              <a:rPr sz="1200" i="1" spc="-215" dirty="0">
                <a:latin typeface="Speedee"/>
                <a:cs typeface="Speedee"/>
              </a:rPr>
              <a:t> </a:t>
            </a:r>
            <a:r>
              <a:rPr sz="1200" i="1" spc="20" dirty="0">
                <a:latin typeface="Speedee"/>
                <a:cs typeface="Speedee"/>
              </a:rPr>
              <a:t>stress of</a:t>
            </a:r>
            <a:r>
              <a:rPr sz="1200" i="1" spc="15" dirty="0">
                <a:latin typeface="Speedee"/>
                <a:cs typeface="Speedee"/>
              </a:rPr>
              <a:t> </a:t>
            </a:r>
            <a:r>
              <a:rPr sz="1200" i="1" spc="30" dirty="0">
                <a:latin typeface="Speedee"/>
                <a:cs typeface="Speedee"/>
              </a:rPr>
              <a:t>thecustomers.</a:t>
            </a:r>
            <a:endParaRPr sz="1200" dirty="0">
              <a:latin typeface="Speedee"/>
              <a:cs typeface="Speed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215898"/>
            <a:ext cx="83629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Speedee"/>
                <a:cs typeface="Speedee"/>
              </a:rPr>
              <a:t>People</a:t>
            </a:r>
            <a:endParaRPr sz="2000">
              <a:latin typeface="Speedee"/>
              <a:cs typeface="Speede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2004" y="1940406"/>
            <a:ext cx="5956300" cy="406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5745">
              <a:lnSpc>
                <a:spcPct val="109100"/>
              </a:lnSpc>
              <a:spcBef>
                <a:spcPts val="100"/>
              </a:spcBef>
            </a:pPr>
            <a:r>
              <a:rPr sz="1100" spc="60" dirty="0">
                <a:latin typeface="Speedee"/>
                <a:cs typeface="Speedee"/>
              </a:rPr>
              <a:t>On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Monday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you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completed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store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walk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and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took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some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notes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on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different</a:t>
            </a:r>
            <a:r>
              <a:rPr sz="1100" spc="-1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areas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of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the </a:t>
            </a:r>
            <a:r>
              <a:rPr sz="1100" spc="-204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restaurant.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Below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are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the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notes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you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took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whilst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35" dirty="0">
                <a:latin typeface="Speedee"/>
                <a:cs typeface="Speedee"/>
              </a:rPr>
              <a:t>in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the</a:t>
            </a:r>
            <a:r>
              <a:rPr sz="1100" spc="-5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crew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room:</a:t>
            </a:r>
            <a:endParaRPr sz="11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</a:pPr>
            <a:endParaRPr sz="1400" dirty="0">
              <a:latin typeface="Speedee"/>
              <a:cs typeface="Speedee"/>
            </a:endParaRPr>
          </a:p>
          <a:p>
            <a:pPr marL="696595" indent="-229235">
              <a:lnSpc>
                <a:spcPct val="100000"/>
              </a:lnSpc>
              <a:spcBef>
                <a:spcPts val="1125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sz="1100" spc="55" dirty="0">
                <a:latin typeface="Speedee"/>
                <a:cs typeface="Speedee"/>
              </a:rPr>
              <a:t>Photographs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up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on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one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wall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from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Crew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night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out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last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year</a:t>
            </a:r>
            <a:endParaRPr sz="1100" dirty="0">
              <a:latin typeface="Speedee"/>
              <a:cs typeface="Speedee"/>
            </a:endParaRPr>
          </a:p>
          <a:p>
            <a:pPr marL="696595" indent="-2292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sz="1100" spc="60" dirty="0">
                <a:latin typeface="Speedee"/>
                <a:cs typeface="Speedee"/>
              </a:rPr>
              <a:t>Crew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room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has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computer,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TV,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table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with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8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seats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and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wall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of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lockers</a:t>
            </a:r>
            <a:endParaRPr sz="1100" dirty="0">
              <a:latin typeface="Speedee"/>
              <a:cs typeface="Speedee"/>
            </a:endParaRPr>
          </a:p>
          <a:p>
            <a:pPr marL="696595" indent="-22923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sz="1100" spc="50" dirty="0">
                <a:latin typeface="Speedee"/>
                <a:cs typeface="Speedee"/>
              </a:rPr>
              <a:t>2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sea</a:t>
            </a:r>
            <a:r>
              <a:rPr sz="1100" spc="40" dirty="0">
                <a:latin typeface="Speedee"/>
                <a:cs typeface="Speedee"/>
              </a:rPr>
              <a:t>t</a:t>
            </a:r>
            <a:r>
              <a:rPr sz="1100" spc="45" dirty="0">
                <a:latin typeface="Speedee"/>
                <a:cs typeface="Speedee"/>
              </a:rPr>
              <a:t>s</a:t>
            </a:r>
            <a:r>
              <a:rPr sz="1100" spc="-85" dirty="0">
                <a:latin typeface="Speedee"/>
                <a:cs typeface="Speedee"/>
              </a:rPr>
              <a:t> </a:t>
            </a:r>
            <a:r>
              <a:rPr sz="1100" spc="25" dirty="0">
                <a:latin typeface="Speedee"/>
                <a:cs typeface="Speedee"/>
              </a:rPr>
              <a:t>ri</a:t>
            </a:r>
            <a:r>
              <a:rPr sz="1100" spc="70" dirty="0">
                <a:latin typeface="Speedee"/>
                <a:cs typeface="Speedee"/>
              </a:rPr>
              <a:t>p</a:t>
            </a:r>
            <a:r>
              <a:rPr sz="1100" spc="55" dirty="0">
                <a:latin typeface="Speedee"/>
                <a:cs typeface="Speedee"/>
              </a:rPr>
              <a:t>p</a:t>
            </a:r>
            <a:r>
              <a:rPr sz="1100" spc="65" dirty="0">
                <a:latin typeface="Speedee"/>
                <a:cs typeface="Speedee"/>
              </a:rPr>
              <a:t>e</a:t>
            </a:r>
            <a:r>
              <a:rPr sz="1100" spc="55" dirty="0">
                <a:latin typeface="Speedee"/>
                <a:cs typeface="Speedee"/>
              </a:rPr>
              <a:t>d</a:t>
            </a:r>
            <a:endParaRPr sz="1100" dirty="0">
              <a:latin typeface="Speedee"/>
              <a:cs typeface="Speedee"/>
            </a:endParaRPr>
          </a:p>
          <a:p>
            <a:pPr marL="696595" indent="-229235">
              <a:lnSpc>
                <a:spcPct val="100000"/>
              </a:lnSpc>
              <a:spcBef>
                <a:spcPts val="150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sz="1100" spc="45" dirty="0">
                <a:latin typeface="Speedee"/>
                <a:cs typeface="Speedee"/>
              </a:rPr>
              <a:t>Cleanliness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of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crew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room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was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poor</a:t>
            </a:r>
            <a:endParaRPr sz="11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 dirty="0">
              <a:latin typeface="Speedee"/>
              <a:cs typeface="Speedee"/>
            </a:endParaRPr>
          </a:p>
          <a:p>
            <a:pPr marL="12700" marR="5080">
              <a:lnSpc>
                <a:spcPct val="108200"/>
              </a:lnSpc>
              <a:spcBef>
                <a:spcPts val="1005"/>
              </a:spcBef>
            </a:pPr>
            <a:r>
              <a:rPr sz="1100" spc="45" dirty="0">
                <a:latin typeface="Speedee"/>
                <a:cs typeface="Speedee"/>
              </a:rPr>
              <a:t>Whilst </a:t>
            </a:r>
            <a:r>
              <a:rPr sz="1100" spc="50" dirty="0">
                <a:latin typeface="Speedee"/>
                <a:cs typeface="Speedee"/>
              </a:rPr>
              <a:t>conducting </a:t>
            </a:r>
            <a:r>
              <a:rPr sz="1100" spc="45" dirty="0">
                <a:latin typeface="Speedee"/>
                <a:cs typeface="Speedee"/>
              </a:rPr>
              <a:t>the </a:t>
            </a:r>
            <a:r>
              <a:rPr sz="1100" spc="50" dirty="0">
                <a:latin typeface="Speedee"/>
                <a:cs typeface="Speedee"/>
              </a:rPr>
              <a:t>counter </a:t>
            </a:r>
            <a:r>
              <a:rPr sz="1100" spc="55" dirty="0">
                <a:latin typeface="Speedee"/>
                <a:cs typeface="Speedee"/>
              </a:rPr>
              <a:t>and </a:t>
            </a:r>
            <a:r>
              <a:rPr sz="1100" spc="45" dirty="0">
                <a:latin typeface="Speedee"/>
                <a:cs typeface="Speedee"/>
              </a:rPr>
              <a:t>kitchen store walk </a:t>
            </a:r>
            <a:r>
              <a:rPr sz="1100" spc="55" dirty="0">
                <a:latin typeface="Speedee"/>
                <a:cs typeface="Speedee"/>
              </a:rPr>
              <a:t>you </a:t>
            </a:r>
            <a:r>
              <a:rPr sz="1100" spc="50" dirty="0">
                <a:latin typeface="Speedee"/>
                <a:cs typeface="Speedee"/>
              </a:rPr>
              <a:t>overhear 2 </a:t>
            </a:r>
            <a:r>
              <a:rPr sz="1100" spc="55" dirty="0">
                <a:latin typeface="Speedee"/>
                <a:cs typeface="Speedee"/>
              </a:rPr>
              <a:t>crew </a:t>
            </a:r>
            <a:r>
              <a:rPr sz="1100" spc="65" dirty="0">
                <a:latin typeface="Speedee"/>
                <a:cs typeface="Speedee"/>
              </a:rPr>
              <a:t>members </a:t>
            </a:r>
            <a:r>
              <a:rPr sz="1100" spc="7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talking </a:t>
            </a:r>
            <a:r>
              <a:rPr sz="1100" spc="50" dirty="0">
                <a:latin typeface="Speedee"/>
                <a:cs typeface="Speedee"/>
              </a:rPr>
              <a:t>about </a:t>
            </a:r>
            <a:r>
              <a:rPr sz="1100" spc="55" dirty="0">
                <a:latin typeface="Speedee"/>
                <a:cs typeface="Speedee"/>
              </a:rPr>
              <a:t>managers </a:t>
            </a:r>
            <a:r>
              <a:rPr sz="1100" spc="50" dirty="0">
                <a:latin typeface="Speedee"/>
                <a:cs typeface="Speedee"/>
              </a:rPr>
              <a:t>having </a:t>
            </a:r>
            <a:r>
              <a:rPr sz="1100" spc="45" dirty="0">
                <a:latin typeface="Speedee"/>
                <a:cs typeface="Speedee"/>
              </a:rPr>
              <a:t>favourites. </a:t>
            </a:r>
            <a:r>
              <a:rPr sz="1100" spc="60" dirty="0">
                <a:latin typeface="Speedee"/>
                <a:cs typeface="Speedee"/>
              </a:rPr>
              <a:t>You </a:t>
            </a:r>
            <a:r>
              <a:rPr sz="1100" spc="45" dirty="0">
                <a:latin typeface="Speedee"/>
                <a:cs typeface="Speedee"/>
              </a:rPr>
              <a:t>also notice that the majority </a:t>
            </a:r>
            <a:r>
              <a:rPr sz="1100" spc="40" dirty="0">
                <a:latin typeface="Speedee"/>
                <a:cs typeface="Speedee"/>
              </a:rPr>
              <a:t>of </a:t>
            </a:r>
            <a:r>
              <a:rPr sz="1100" spc="50" dirty="0">
                <a:latin typeface="Speedee"/>
                <a:cs typeface="Speedee"/>
              </a:rPr>
              <a:t>females </a:t>
            </a:r>
            <a:r>
              <a:rPr sz="1100" spc="55" dirty="0">
                <a:latin typeface="Speedee"/>
                <a:cs typeface="Speedee"/>
              </a:rPr>
              <a:t> work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service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areas</a:t>
            </a:r>
            <a:r>
              <a:rPr sz="1100" spc="40" dirty="0">
                <a:latin typeface="Speedee"/>
                <a:cs typeface="Speedee"/>
              </a:rPr>
              <a:t> whilst</a:t>
            </a:r>
            <a:r>
              <a:rPr sz="1100" spc="3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most</a:t>
            </a:r>
            <a:r>
              <a:rPr sz="1100" spc="40" dirty="0">
                <a:latin typeface="Speedee"/>
                <a:cs typeface="Speedee"/>
              </a:rPr>
              <a:t> of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the</a:t>
            </a:r>
            <a:r>
              <a:rPr sz="1100" spc="3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males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work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</a:t>
            </a:r>
            <a:r>
              <a:rPr sz="1100" spc="4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kitchen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and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backup</a:t>
            </a:r>
            <a:r>
              <a:rPr sz="1100" spc="40" dirty="0">
                <a:latin typeface="Speedee"/>
                <a:cs typeface="Speedee"/>
              </a:rPr>
              <a:t> areas,</a:t>
            </a:r>
            <a:r>
              <a:rPr sz="1100" spc="3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this </a:t>
            </a:r>
            <a:r>
              <a:rPr sz="1100" spc="-204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includes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the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management.</a:t>
            </a:r>
            <a:endParaRPr sz="11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Speedee"/>
              <a:cs typeface="Speedee"/>
            </a:endParaRPr>
          </a:p>
          <a:p>
            <a:pPr marL="12700">
              <a:lnSpc>
                <a:spcPct val="100000"/>
              </a:lnSpc>
            </a:pPr>
            <a:r>
              <a:rPr sz="1100" spc="55" dirty="0">
                <a:latin typeface="Speedee"/>
                <a:cs typeface="Speedee"/>
              </a:rPr>
              <a:t>Upon</a:t>
            </a:r>
            <a:r>
              <a:rPr sz="1100" spc="3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finishing</a:t>
            </a:r>
            <a:r>
              <a:rPr sz="1100" spc="3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</a:t>
            </a:r>
            <a:r>
              <a:rPr sz="1100" spc="3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store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walk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on</a:t>
            </a:r>
            <a:r>
              <a:rPr sz="1100" spc="4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Dining</a:t>
            </a:r>
            <a:r>
              <a:rPr sz="1100" spc="3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Area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you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made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the</a:t>
            </a:r>
            <a:r>
              <a:rPr sz="1100" spc="8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following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notes:</a:t>
            </a:r>
            <a:endParaRPr sz="11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</a:pPr>
            <a:endParaRPr sz="1400" dirty="0">
              <a:latin typeface="Speedee"/>
              <a:cs typeface="Speedee"/>
            </a:endParaRPr>
          </a:p>
          <a:p>
            <a:pPr marL="696595" indent="-229235">
              <a:lnSpc>
                <a:spcPct val="100000"/>
              </a:lnSpc>
              <a:spcBef>
                <a:spcPts val="1145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sz="1100" spc="60" dirty="0">
                <a:latin typeface="Speedee"/>
                <a:cs typeface="Speedee"/>
              </a:rPr>
              <a:t>Good</a:t>
            </a:r>
            <a:r>
              <a:rPr sz="1100" spc="1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level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ofcleanliness</a:t>
            </a:r>
            <a:endParaRPr sz="1100" dirty="0">
              <a:latin typeface="Speedee"/>
              <a:cs typeface="Speedee"/>
            </a:endParaRPr>
          </a:p>
          <a:p>
            <a:pPr marL="696595" indent="-2292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sz="1100" spc="50" dirty="0">
                <a:latin typeface="Speedee"/>
                <a:cs typeface="Speedee"/>
              </a:rPr>
              <a:t>Large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digital</a:t>
            </a:r>
            <a:r>
              <a:rPr sz="1100" spc="1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noticeboard</a:t>
            </a:r>
            <a:endParaRPr sz="1100" dirty="0">
              <a:latin typeface="Speedee"/>
              <a:cs typeface="Speedee"/>
            </a:endParaRPr>
          </a:p>
          <a:p>
            <a:pPr marL="696595" indent="-22923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sz="1100" spc="65" dirty="0">
                <a:latin typeface="Speedee"/>
                <a:cs typeface="Speedee"/>
              </a:rPr>
              <a:t>New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tables</a:t>
            </a:r>
            <a:r>
              <a:rPr sz="1100" spc="10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and</a:t>
            </a:r>
            <a:r>
              <a:rPr lang="en-GB" sz="1100" spc="5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chairs</a:t>
            </a:r>
            <a:endParaRPr sz="1100" dirty="0">
              <a:latin typeface="Speedee"/>
              <a:cs typeface="Speedee"/>
            </a:endParaRPr>
          </a:p>
          <a:p>
            <a:pPr marL="696595" indent="-2292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sz="1100" spc="50" dirty="0">
                <a:latin typeface="Speedee"/>
                <a:cs typeface="Speedee"/>
              </a:rPr>
              <a:t>2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crew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65" dirty="0">
                <a:latin typeface="Speedee"/>
                <a:cs typeface="Speedee"/>
              </a:rPr>
              <a:t>members</a:t>
            </a:r>
            <a:r>
              <a:rPr sz="1100" spc="-3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having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40" dirty="0">
                <a:latin typeface="Speedee"/>
                <a:cs typeface="Speedee"/>
              </a:rPr>
              <a:t>their</a:t>
            </a:r>
            <a:r>
              <a:rPr sz="1100" spc="-4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lunch</a:t>
            </a:r>
            <a:r>
              <a:rPr sz="1100" spc="-2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together</a:t>
            </a:r>
            <a:r>
              <a:rPr sz="1100" spc="-2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at</a:t>
            </a:r>
            <a:r>
              <a:rPr sz="1100" spc="-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</a:t>
            </a:r>
            <a:r>
              <a:rPr sz="1100" spc="-4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table</a:t>
            </a:r>
            <a:endParaRPr sz="1100" dirty="0">
              <a:latin typeface="Speedee"/>
              <a:cs typeface="Speed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6725" y="5848603"/>
            <a:ext cx="6826884" cy="3804920"/>
            <a:chOff x="466725" y="5848603"/>
            <a:chExt cx="6826884" cy="3804920"/>
          </a:xfrm>
        </p:grpSpPr>
        <p:sp>
          <p:nvSpPr>
            <p:cNvPr id="3" name="object 3"/>
            <p:cNvSpPr/>
            <p:nvPr/>
          </p:nvSpPr>
          <p:spPr>
            <a:xfrm>
              <a:off x="469900" y="5851778"/>
              <a:ext cx="6678930" cy="3545840"/>
            </a:xfrm>
            <a:custGeom>
              <a:avLst/>
              <a:gdLst/>
              <a:ahLst/>
              <a:cxnLst/>
              <a:rect l="l" t="t" r="r" b="b"/>
              <a:pathLst>
                <a:path w="6678930" h="3545840">
                  <a:moveTo>
                    <a:pt x="6678930" y="0"/>
                  </a:moveTo>
                  <a:lnTo>
                    <a:pt x="0" y="0"/>
                  </a:lnTo>
                  <a:lnTo>
                    <a:pt x="0" y="3545840"/>
                  </a:lnTo>
                  <a:lnTo>
                    <a:pt x="6678930" y="3545840"/>
                  </a:lnTo>
                  <a:lnTo>
                    <a:pt x="6678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9900" y="5851778"/>
              <a:ext cx="6678930" cy="3545840"/>
            </a:xfrm>
            <a:custGeom>
              <a:avLst/>
              <a:gdLst/>
              <a:ahLst/>
              <a:cxnLst/>
              <a:rect l="l" t="t" r="r" b="b"/>
              <a:pathLst>
                <a:path w="6678930" h="3545840">
                  <a:moveTo>
                    <a:pt x="0" y="3545840"/>
                  </a:moveTo>
                  <a:lnTo>
                    <a:pt x="6678930" y="3545840"/>
                  </a:lnTo>
                  <a:lnTo>
                    <a:pt x="6678930" y="0"/>
                  </a:lnTo>
                  <a:lnTo>
                    <a:pt x="0" y="0"/>
                  </a:lnTo>
                  <a:lnTo>
                    <a:pt x="0" y="354584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514" y="5900978"/>
              <a:ext cx="6490081" cy="33939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02004" y="1362201"/>
            <a:ext cx="6265545" cy="2725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Creating</a:t>
            </a:r>
            <a:r>
              <a:rPr sz="2000" b="1" spc="-25" dirty="0">
                <a:solidFill>
                  <a:srgbClr val="C6161D"/>
                </a:solidFill>
                <a:latin typeface="Speedee"/>
                <a:cs typeface="Speedee"/>
              </a:rPr>
              <a:t> </a:t>
            </a: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a</a:t>
            </a:r>
            <a:r>
              <a:rPr sz="2000" b="1" spc="-10" dirty="0">
                <a:solidFill>
                  <a:srgbClr val="C6161D"/>
                </a:solidFill>
                <a:latin typeface="Speedee"/>
                <a:cs typeface="Speedee"/>
              </a:rPr>
              <a:t> </a:t>
            </a:r>
            <a:r>
              <a:rPr sz="2000" b="1" dirty="0">
                <a:solidFill>
                  <a:srgbClr val="C6161D"/>
                </a:solidFill>
                <a:latin typeface="Speedee"/>
                <a:cs typeface="Speedee"/>
              </a:rPr>
              <a:t>Plan</a:t>
            </a:r>
            <a:endParaRPr sz="2000" dirty="0">
              <a:latin typeface="Speedee"/>
              <a:cs typeface="Speedee"/>
            </a:endParaRPr>
          </a:p>
          <a:p>
            <a:pPr marL="12700" marR="5080">
              <a:lnSpc>
                <a:spcPct val="105500"/>
              </a:lnSpc>
              <a:spcBef>
                <a:spcPts val="1800"/>
              </a:spcBef>
            </a:pPr>
            <a:r>
              <a:rPr sz="1100" spc="65" dirty="0">
                <a:latin typeface="Speedee"/>
                <a:cs typeface="Speedee"/>
              </a:rPr>
              <a:t>Now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you</a:t>
            </a:r>
            <a:r>
              <a:rPr lang="en-GB" sz="1100" spc="50" dirty="0">
                <a:latin typeface="Speedee"/>
                <a:cs typeface="Speedee"/>
              </a:rPr>
              <a:t> and your team have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read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lang="en-GB" sz="1100" spc="20" dirty="0">
                <a:latin typeface="Speedee"/>
                <a:cs typeface="Speedee"/>
              </a:rPr>
              <a:t>through </a:t>
            </a:r>
            <a:r>
              <a:rPr sz="1100" spc="30" dirty="0">
                <a:latin typeface="Speedee"/>
                <a:cs typeface="Speedee"/>
              </a:rPr>
              <a:t>all</a:t>
            </a:r>
            <a:r>
              <a:rPr sz="1100" spc="45" dirty="0">
                <a:latin typeface="Speedee"/>
                <a:cs typeface="Speedee"/>
              </a:rPr>
              <a:t> of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information</a:t>
            </a:r>
            <a:r>
              <a:rPr sz="1100" spc="3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about</a:t>
            </a:r>
            <a:r>
              <a:rPr sz="1100" spc="3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your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65" dirty="0">
                <a:latin typeface="Speedee"/>
                <a:cs typeface="Speedee"/>
              </a:rPr>
              <a:t>new</a:t>
            </a:r>
            <a:r>
              <a:rPr sz="1100" spc="4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restaurant,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30" dirty="0">
                <a:latin typeface="Speedee"/>
                <a:cs typeface="Speedee"/>
              </a:rPr>
              <a:t>it’s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time</a:t>
            </a:r>
            <a:r>
              <a:rPr sz="1100" spc="4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to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create</a:t>
            </a:r>
            <a:r>
              <a:rPr sz="1100" spc="4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a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plan </a:t>
            </a:r>
            <a:r>
              <a:rPr sz="1100" spc="35" dirty="0">
                <a:latin typeface="Speedee"/>
                <a:cs typeface="Speedee"/>
              </a:rPr>
              <a:t>in </a:t>
            </a:r>
            <a:r>
              <a:rPr sz="1100" spc="-204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the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area</a:t>
            </a:r>
            <a:r>
              <a:rPr sz="1100" spc="2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of</a:t>
            </a:r>
            <a:r>
              <a:rPr sz="1100" b="1" spc="25" dirty="0">
                <a:latin typeface="Speedee"/>
                <a:cs typeface="Speedee"/>
              </a:rPr>
              <a:t> </a:t>
            </a:r>
            <a:r>
              <a:rPr sz="1100" b="1" spc="45" dirty="0">
                <a:latin typeface="Speedee"/>
                <a:cs typeface="Speedee"/>
              </a:rPr>
              <a:t>People</a:t>
            </a:r>
            <a:r>
              <a:rPr sz="1100" spc="45" dirty="0">
                <a:latin typeface="Speedee"/>
                <a:cs typeface="Speedee"/>
              </a:rPr>
              <a:t>.</a:t>
            </a:r>
            <a:r>
              <a:rPr lang="en-GB" sz="1100" spc="45" dirty="0">
                <a:latin typeface="Speedee"/>
                <a:cs typeface="Speedee"/>
              </a:rPr>
              <a:t> </a:t>
            </a:r>
            <a:endParaRPr sz="1100" dirty="0">
              <a:latin typeface="Speedee"/>
              <a:cs typeface="Speede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Speedee"/>
              <a:cs typeface="Speedee"/>
            </a:endParaRPr>
          </a:p>
          <a:p>
            <a:pPr marL="12700" marR="551815">
              <a:lnSpc>
                <a:spcPct val="109400"/>
              </a:lnSpc>
            </a:pPr>
            <a:r>
              <a:rPr lang="en-GB" sz="1100" spc="50" dirty="0">
                <a:latin typeface="Speedee"/>
                <a:cs typeface="Speedee"/>
              </a:rPr>
              <a:t>Working together in your team, develop an action plan with clear goals</a:t>
            </a:r>
            <a:r>
              <a:rPr sz="1100" spc="45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and</a:t>
            </a:r>
            <a:r>
              <a:rPr sz="1100" spc="55" dirty="0">
                <a:latin typeface="Speedee"/>
                <a:cs typeface="Speedee"/>
              </a:rPr>
              <a:t> </a:t>
            </a:r>
            <a:r>
              <a:rPr lang="en-GB" sz="1100" spc="45" dirty="0">
                <a:latin typeface="Speedee"/>
                <a:cs typeface="Speedee"/>
              </a:rPr>
              <a:t>actions.</a:t>
            </a:r>
            <a:r>
              <a:rPr sz="1100" spc="40" dirty="0">
                <a:latin typeface="Speedee"/>
                <a:cs typeface="Speedee"/>
              </a:rPr>
              <a:t> </a:t>
            </a:r>
            <a:r>
              <a:rPr sz="1100" spc="65" dirty="0">
                <a:latin typeface="Speedee"/>
                <a:cs typeface="Speedee"/>
              </a:rPr>
              <a:t>When </a:t>
            </a:r>
            <a:r>
              <a:rPr sz="1100" spc="45" dirty="0">
                <a:latin typeface="Speedee"/>
                <a:cs typeface="Speedee"/>
              </a:rPr>
              <a:t>setting </a:t>
            </a:r>
            <a:r>
              <a:rPr sz="1100" spc="40" dirty="0">
                <a:latin typeface="Speedee"/>
                <a:cs typeface="Speedee"/>
              </a:rPr>
              <a:t>goals, </a:t>
            </a:r>
            <a:r>
              <a:rPr sz="1100" spc="50" dirty="0">
                <a:latin typeface="Speedee"/>
                <a:cs typeface="Speedee"/>
              </a:rPr>
              <a:t>consider </a:t>
            </a:r>
            <a:r>
              <a:rPr lang="en-GB" sz="1100" spc="50" dirty="0">
                <a:latin typeface="Speedee"/>
                <a:cs typeface="Speedee"/>
              </a:rPr>
              <a:t>the order you would complete them based on priority </a:t>
            </a:r>
            <a:r>
              <a:rPr sz="1100" spc="45" dirty="0">
                <a:latin typeface="Speedee"/>
                <a:cs typeface="Speedee"/>
              </a:rPr>
              <a:t>–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sz="1100" spc="60" dirty="0">
                <a:latin typeface="Speedee"/>
                <a:cs typeface="Speedee"/>
              </a:rPr>
              <a:t>remember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45" dirty="0">
                <a:latin typeface="Speedee"/>
                <a:cs typeface="Speedee"/>
              </a:rPr>
              <a:t>goals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55" dirty="0">
                <a:latin typeface="Speedee"/>
                <a:cs typeface="Speedee"/>
              </a:rPr>
              <a:t>need</a:t>
            </a:r>
            <a:r>
              <a:rPr sz="1100" spc="15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to</a:t>
            </a:r>
            <a:r>
              <a:rPr sz="1100" spc="30" dirty="0">
                <a:latin typeface="Speedee"/>
                <a:cs typeface="Speedee"/>
              </a:rPr>
              <a:t> </a:t>
            </a:r>
            <a:r>
              <a:rPr sz="1100" spc="50" dirty="0">
                <a:latin typeface="Speedee"/>
                <a:cs typeface="Speedee"/>
              </a:rPr>
              <a:t>be</a:t>
            </a:r>
            <a:r>
              <a:rPr sz="1100" spc="25" dirty="0">
                <a:latin typeface="Speedee"/>
                <a:cs typeface="Speedee"/>
              </a:rPr>
              <a:t> </a:t>
            </a:r>
            <a:r>
              <a:rPr lang="en-GB" sz="1100" spc="35" dirty="0">
                <a:latin typeface="Speedee"/>
                <a:cs typeface="Speedee"/>
              </a:rPr>
              <a:t>Specific, Important and Measurable (</a:t>
            </a:r>
            <a:r>
              <a:rPr lang="en-GB" sz="1100" spc="35" dirty="0" err="1">
                <a:latin typeface="Speedee"/>
                <a:cs typeface="Speedee"/>
              </a:rPr>
              <a:t>SIMple</a:t>
            </a:r>
            <a:r>
              <a:rPr lang="en-GB" sz="1100" spc="35" dirty="0">
                <a:latin typeface="Speedee"/>
                <a:cs typeface="Speedee"/>
              </a:rPr>
              <a:t>). </a:t>
            </a:r>
          </a:p>
          <a:p>
            <a:pPr marL="12700" marR="551815">
              <a:lnSpc>
                <a:spcPct val="109400"/>
              </a:lnSpc>
            </a:pPr>
            <a:endParaRPr lang="en-GB" sz="1100" spc="35" dirty="0">
              <a:latin typeface="Speedee"/>
              <a:cs typeface="Speedee"/>
            </a:endParaRPr>
          </a:p>
          <a:p>
            <a:pPr marL="12700" marR="262890">
              <a:lnSpc>
                <a:spcPct val="109500"/>
              </a:lnSpc>
            </a:pPr>
            <a:r>
              <a:rPr sz="1100" spc="60" dirty="0">
                <a:latin typeface="Speedee"/>
                <a:cs typeface="Speedee"/>
              </a:rPr>
              <a:t>When </a:t>
            </a:r>
            <a:r>
              <a:rPr sz="1100" spc="45" dirty="0">
                <a:latin typeface="Speedee"/>
                <a:cs typeface="Speedee"/>
              </a:rPr>
              <a:t>planning, </a:t>
            </a:r>
            <a:r>
              <a:rPr sz="1100" b="1" i="1" spc="55" dirty="0">
                <a:latin typeface="Speedee"/>
                <a:cs typeface="Speedee"/>
              </a:rPr>
              <a:t>be </a:t>
            </a:r>
            <a:r>
              <a:rPr sz="1100" b="1" i="1" spc="50" dirty="0">
                <a:latin typeface="Speedee"/>
                <a:cs typeface="Speedee"/>
              </a:rPr>
              <a:t>sure to put aside time to consider </a:t>
            </a:r>
            <a:r>
              <a:rPr sz="1100" b="1" i="1" spc="60" dirty="0">
                <a:latin typeface="Speedee"/>
                <a:cs typeface="Speedee"/>
              </a:rPr>
              <a:t>how </a:t>
            </a:r>
            <a:r>
              <a:rPr sz="1100" b="1" i="1" spc="50" dirty="0">
                <a:latin typeface="Speedee"/>
                <a:cs typeface="Speedee"/>
              </a:rPr>
              <a:t>you </a:t>
            </a:r>
            <a:r>
              <a:rPr sz="1100" b="1" i="1" spc="35" dirty="0">
                <a:latin typeface="Speedee"/>
                <a:cs typeface="Speedee"/>
              </a:rPr>
              <a:t>will </a:t>
            </a:r>
            <a:r>
              <a:rPr sz="1100" b="1" i="1" spc="50" dirty="0">
                <a:latin typeface="Speedee"/>
                <a:cs typeface="Speedee"/>
              </a:rPr>
              <a:t>present your </a:t>
            </a:r>
            <a:r>
              <a:rPr sz="1100" b="1" i="1" spc="45" dirty="0">
                <a:latin typeface="Speedee"/>
                <a:cs typeface="Speedee"/>
              </a:rPr>
              <a:t>action </a:t>
            </a:r>
            <a:r>
              <a:rPr sz="1100" b="1" i="1" spc="50" dirty="0">
                <a:latin typeface="Speedee"/>
                <a:cs typeface="Speedee"/>
              </a:rPr>
              <a:t> </a:t>
            </a:r>
            <a:r>
              <a:rPr sz="1100" b="1" i="1" spc="40" dirty="0">
                <a:latin typeface="Speedee"/>
                <a:cs typeface="Speedee"/>
              </a:rPr>
              <a:t>plan,</a:t>
            </a:r>
            <a:r>
              <a:rPr sz="1100" b="1" i="1" spc="25" dirty="0">
                <a:latin typeface="Speedee"/>
                <a:cs typeface="Speedee"/>
              </a:rPr>
              <a:t> </a:t>
            </a:r>
            <a:r>
              <a:rPr sz="1100" b="1" i="1" spc="50" dirty="0">
                <a:latin typeface="Speedee"/>
                <a:cs typeface="Speedee"/>
              </a:rPr>
              <a:t>ensuring</a:t>
            </a:r>
            <a:r>
              <a:rPr sz="1100" b="1" i="1" spc="-20" dirty="0">
                <a:latin typeface="Speedee"/>
                <a:cs typeface="Speedee"/>
              </a:rPr>
              <a:t> </a:t>
            </a:r>
            <a:r>
              <a:rPr sz="1100" b="1" i="1" spc="45" dirty="0">
                <a:latin typeface="Speedee"/>
                <a:cs typeface="Speedee"/>
              </a:rPr>
              <a:t>that</a:t>
            </a:r>
            <a:r>
              <a:rPr sz="1100" b="1" i="1" spc="-25" dirty="0">
                <a:latin typeface="Speedee"/>
                <a:cs typeface="Speedee"/>
              </a:rPr>
              <a:t> </a:t>
            </a:r>
            <a:r>
              <a:rPr sz="1100" b="1" i="1" spc="50" dirty="0">
                <a:latin typeface="Speedee"/>
                <a:cs typeface="Speedee"/>
              </a:rPr>
              <a:t>everyone</a:t>
            </a:r>
            <a:r>
              <a:rPr sz="1100" b="1" i="1" spc="-35" dirty="0">
                <a:latin typeface="Speedee"/>
                <a:cs typeface="Speedee"/>
              </a:rPr>
              <a:t> </a:t>
            </a:r>
            <a:r>
              <a:rPr sz="1100" b="1" i="1" spc="45" dirty="0">
                <a:latin typeface="Speedee"/>
                <a:cs typeface="Speedee"/>
              </a:rPr>
              <a:t>in</a:t>
            </a:r>
            <a:r>
              <a:rPr sz="1100" b="1" i="1" spc="-30" dirty="0">
                <a:latin typeface="Speedee"/>
                <a:cs typeface="Speedee"/>
              </a:rPr>
              <a:t> </a:t>
            </a:r>
            <a:r>
              <a:rPr sz="1100" b="1" i="1" spc="50" dirty="0">
                <a:latin typeface="Speedee"/>
                <a:cs typeface="Speedee"/>
              </a:rPr>
              <a:t>your</a:t>
            </a:r>
            <a:r>
              <a:rPr sz="1100" b="1" i="1" spc="-30" dirty="0">
                <a:latin typeface="Speedee"/>
                <a:cs typeface="Speedee"/>
              </a:rPr>
              <a:t> </a:t>
            </a:r>
            <a:r>
              <a:rPr sz="1100" b="1" i="1" spc="55" dirty="0">
                <a:latin typeface="Speedee"/>
                <a:cs typeface="Speedee"/>
              </a:rPr>
              <a:t>team</a:t>
            </a:r>
            <a:r>
              <a:rPr sz="1100" b="1" i="1" spc="-30" dirty="0">
                <a:latin typeface="Speedee"/>
                <a:cs typeface="Speedee"/>
              </a:rPr>
              <a:t> </a:t>
            </a:r>
            <a:r>
              <a:rPr sz="1100" b="1" i="1" spc="55" dirty="0">
                <a:latin typeface="Speedee"/>
                <a:cs typeface="Speedee"/>
              </a:rPr>
              <a:t>has</a:t>
            </a:r>
            <a:r>
              <a:rPr sz="1100" b="1" i="1" spc="-35" dirty="0">
                <a:latin typeface="Speedee"/>
                <a:cs typeface="Speedee"/>
              </a:rPr>
              <a:t> </a:t>
            </a:r>
            <a:r>
              <a:rPr sz="1100" b="1" i="1" spc="50" dirty="0">
                <a:latin typeface="Speedee"/>
                <a:cs typeface="Speedee"/>
              </a:rPr>
              <a:t>a</a:t>
            </a:r>
            <a:r>
              <a:rPr sz="1100" b="1" i="1" spc="-15" dirty="0">
                <a:latin typeface="Speedee"/>
                <a:cs typeface="Speedee"/>
              </a:rPr>
              <a:t> </a:t>
            </a:r>
            <a:r>
              <a:rPr sz="1100" b="1" i="1" spc="55" dirty="0">
                <a:latin typeface="Speedee"/>
                <a:cs typeface="Speedee"/>
              </a:rPr>
              <a:t>chance</a:t>
            </a:r>
            <a:r>
              <a:rPr sz="1100" b="1" i="1" spc="-25" dirty="0">
                <a:latin typeface="Speedee"/>
                <a:cs typeface="Speedee"/>
              </a:rPr>
              <a:t> </a:t>
            </a:r>
            <a:r>
              <a:rPr sz="1100" b="1" i="1" spc="50" dirty="0">
                <a:latin typeface="Speedee"/>
                <a:cs typeface="Speedee"/>
              </a:rPr>
              <a:t>to</a:t>
            </a:r>
            <a:r>
              <a:rPr sz="1100" b="1" i="1" spc="-35" dirty="0">
                <a:latin typeface="Speedee"/>
                <a:cs typeface="Speedee"/>
              </a:rPr>
              <a:t> </a:t>
            </a:r>
            <a:r>
              <a:rPr sz="1100" b="1" i="1" spc="45" dirty="0">
                <a:latin typeface="Speedee"/>
                <a:cs typeface="Speedee"/>
              </a:rPr>
              <a:t>present</a:t>
            </a:r>
            <a:r>
              <a:rPr sz="1100" spc="45" dirty="0">
                <a:latin typeface="Speedee"/>
                <a:cs typeface="Speedee"/>
              </a:rPr>
              <a:t>.</a:t>
            </a:r>
            <a:r>
              <a:rPr sz="1100" spc="-15" dirty="0">
                <a:latin typeface="Speedee"/>
                <a:cs typeface="Speedee"/>
              </a:rPr>
              <a:t> </a:t>
            </a:r>
            <a:r>
              <a:rPr lang="en-GB" sz="1100" spc="35" dirty="0">
                <a:latin typeface="Speedee"/>
                <a:cs typeface="Speedee"/>
              </a:rPr>
              <a:t>We would like to hear how you arrived at your decisions as a team. </a:t>
            </a:r>
            <a:r>
              <a:rPr lang="en-GB" sz="1100" spc="65" dirty="0">
                <a:latin typeface="Speedee"/>
                <a:cs typeface="Speedee"/>
              </a:rPr>
              <a:t>We</a:t>
            </a:r>
            <a:r>
              <a:rPr lang="en-GB" sz="1100" spc="-20" dirty="0">
                <a:latin typeface="Speedee"/>
                <a:cs typeface="Speedee"/>
              </a:rPr>
              <a:t> </a:t>
            </a:r>
            <a:r>
              <a:rPr lang="en-GB" sz="1100" spc="35" dirty="0">
                <a:latin typeface="Speedee"/>
                <a:cs typeface="Speedee"/>
              </a:rPr>
              <a:t>will</a:t>
            </a:r>
            <a:r>
              <a:rPr lang="en-GB" sz="1100" spc="-35" dirty="0">
                <a:latin typeface="Speedee"/>
                <a:cs typeface="Speedee"/>
              </a:rPr>
              <a:t> </a:t>
            </a:r>
            <a:r>
              <a:rPr lang="en-GB" sz="1100" spc="50" dirty="0">
                <a:latin typeface="Speedee"/>
                <a:cs typeface="Speedee"/>
              </a:rPr>
              <a:t>ask</a:t>
            </a:r>
            <a:r>
              <a:rPr lang="en-GB" sz="1100" spc="-10" dirty="0">
                <a:latin typeface="Speedee"/>
                <a:cs typeface="Speedee"/>
              </a:rPr>
              <a:t> </a:t>
            </a:r>
            <a:r>
              <a:rPr lang="en-GB" sz="1100" spc="50" dirty="0">
                <a:latin typeface="Speedee"/>
                <a:cs typeface="Speedee"/>
              </a:rPr>
              <a:t>questions </a:t>
            </a:r>
            <a:r>
              <a:rPr lang="en-GB" sz="1100" spc="-204" dirty="0">
                <a:latin typeface="Speedee"/>
                <a:cs typeface="Speedee"/>
              </a:rPr>
              <a:t> </a:t>
            </a:r>
            <a:r>
              <a:rPr lang="en-GB" sz="1100" spc="50" dirty="0">
                <a:latin typeface="Speedee"/>
                <a:cs typeface="Speedee"/>
              </a:rPr>
              <a:t>about</a:t>
            </a:r>
            <a:r>
              <a:rPr lang="en-GB" sz="1100" spc="-40" dirty="0">
                <a:latin typeface="Speedee"/>
                <a:cs typeface="Speedee"/>
              </a:rPr>
              <a:t> </a:t>
            </a:r>
            <a:r>
              <a:rPr lang="en-GB" sz="1100" spc="50" dirty="0">
                <a:latin typeface="Speedee"/>
                <a:cs typeface="Speedee"/>
              </a:rPr>
              <a:t>your</a:t>
            </a:r>
            <a:r>
              <a:rPr lang="en-GB" sz="1100" spc="25" dirty="0">
                <a:latin typeface="Speedee"/>
                <a:cs typeface="Speedee"/>
              </a:rPr>
              <a:t> </a:t>
            </a:r>
            <a:r>
              <a:rPr lang="en-GB" sz="1100" spc="45" dirty="0">
                <a:latin typeface="Speedee"/>
                <a:cs typeface="Speedee"/>
              </a:rPr>
              <a:t>presentation,</a:t>
            </a:r>
            <a:r>
              <a:rPr lang="en-GB" sz="1100" spc="15" dirty="0">
                <a:latin typeface="Speedee"/>
                <a:cs typeface="Speedee"/>
              </a:rPr>
              <a:t> </a:t>
            </a:r>
            <a:r>
              <a:rPr lang="en-GB" sz="1100" spc="50" dirty="0">
                <a:latin typeface="Speedee"/>
                <a:cs typeface="Speedee"/>
              </a:rPr>
              <a:t>so</a:t>
            </a:r>
            <a:r>
              <a:rPr lang="en-GB" sz="1100" spc="30" dirty="0">
                <a:latin typeface="Speedee"/>
                <a:cs typeface="Speedee"/>
              </a:rPr>
              <a:t> </a:t>
            </a:r>
            <a:r>
              <a:rPr lang="en-GB" sz="1100" spc="55" dirty="0">
                <a:latin typeface="Speedee"/>
                <a:cs typeface="Speedee"/>
              </a:rPr>
              <a:t>be prepared!</a:t>
            </a:r>
            <a:endParaRPr lang="en-GB" sz="1100" dirty="0">
              <a:latin typeface="Speedee"/>
              <a:cs typeface="Speedee"/>
            </a:endParaRPr>
          </a:p>
          <a:p>
            <a:pPr marL="12700" marR="262890">
              <a:lnSpc>
                <a:spcPct val="109500"/>
              </a:lnSpc>
            </a:pPr>
            <a:endParaRPr lang="en-GB" sz="1100" spc="35" dirty="0">
              <a:latin typeface="Speedee"/>
              <a:cs typeface="Speede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2460" y="4351901"/>
            <a:ext cx="700973" cy="81363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23617" y="4525492"/>
            <a:ext cx="3882390" cy="379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sz="1100" dirty="0">
                <a:latin typeface="Speedee"/>
                <a:cs typeface="Speedee"/>
              </a:rPr>
              <a:t>You now </a:t>
            </a:r>
            <a:r>
              <a:rPr sz="1100" spc="-5" dirty="0">
                <a:latin typeface="Speedee"/>
                <a:cs typeface="Speedee"/>
              </a:rPr>
              <a:t>have </a:t>
            </a:r>
            <a:r>
              <a:rPr sz="1100" dirty="0">
                <a:latin typeface="Speedee"/>
                <a:cs typeface="Speedee"/>
              </a:rPr>
              <a:t>30 mins</a:t>
            </a:r>
            <a:r>
              <a:rPr lang="en-GB" sz="1100" dirty="0">
                <a:latin typeface="Speedee"/>
                <a:cs typeface="Speedee"/>
              </a:rPr>
              <a:t> as a team</a:t>
            </a:r>
            <a:r>
              <a:rPr sz="1100" dirty="0">
                <a:latin typeface="Speedee"/>
                <a:cs typeface="Speedee"/>
              </a:rPr>
              <a:t> to </a:t>
            </a:r>
            <a:r>
              <a:rPr sz="1100" spc="-5" dirty="0">
                <a:latin typeface="Speedee"/>
                <a:cs typeface="Speedee"/>
              </a:rPr>
              <a:t>create </a:t>
            </a:r>
            <a:r>
              <a:rPr sz="1100" dirty="0">
                <a:latin typeface="Speedee"/>
                <a:cs typeface="Speedee"/>
              </a:rPr>
              <a:t>a </a:t>
            </a:r>
            <a:r>
              <a:rPr sz="1100" spc="-5" dirty="0">
                <a:latin typeface="Speedee"/>
                <a:cs typeface="Speedee"/>
              </a:rPr>
              <a:t>plan and be </a:t>
            </a:r>
            <a:r>
              <a:rPr sz="1100" dirty="0">
                <a:latin typeface="Speedee"/>
                <a:cs typeface="Speedee"/>
              </a:rPr>
              <a:t>ready to </a:t>
            </a:r>
            <a:r>
              <a:rPr sz="1100" spc="-5" dirty="0">
                <a:latin typeface="Speedee"/>
                <a:cs typeface="Speedee"/>
              </a:rPr>
              <a:t>present </a:t>
            </a:r>
            <a:r>
              <a:rPr sz="1100" spc="-204" dirty="0">
                <a:latin typeface="Speedee"/>
                <a:cs typeface="Speedee"/>
              </a:rPr>
              <a:t> </a:t>
            </a:r>
            <a:r>
              <a:rPr sz="1100" spc="-5" dirty="0">
                <a:latin typeface="Speedee"/>
                <a:cs typeface="Speedee"/>
              </a:rPr>
              <a:t>back.</a:t>
            </a:r>
            <a:endParaRPr sz="1100" dirty="0">
              <a:latin typeface="Speedee"/>
              <a:cs typeface="Speede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2030</Words>
  <Application>Microsoft Office PowerPoint</Application>
  <PresentationFormat>Custom</PresentationFormat>
  <Paragraphs>141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Speedee</vt:lpstr>
      <vt:lpstr>Symbol</vt:lpstr>
      <vt:lpstr>Tahoma</vt:lpstr>
      <vt:lpstr>Office Theme</vt:lpstr>
      <vt:lpstr>Case Study Crofton Park Restaurant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Crofton Park Restaurant</dc:title>
  <dc:creator>Ellison Vicky</dc:creator>
  <cp:lastModifiedBy>Dempsey Katie</cp:lastModifiedBy>
  <cp:revision>11</cp:revision>
  <dcterms:created xsi:type="dcterms:W3CDTF">2021-03-05T14:31:14Z</dcterms:created>
  <dcterms:modified xsi:type="dcterms:W3CDTF">2022-04-19T07:36:08Z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2021-02-18T00:00:00Z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2021-03-05T00:00:00Z</vt:filetime>
  </property>
</Properties>
</file>